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tags/tag26.xml" ContentType="application/vnd.openxmlformats-officedocument.presentationml.tags+xml"/>
  <Override PartName="/ppt/notesSlides/notesSlide1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9.xml" ContentType="application/vnd.openxmlformats-officedocument.presentationml.notesSlide+xml"/>
  <Override PartName="/ppt/tags/tag40.xml" ContentType="application/vnd.openxmlformats-officedocument.presentationml.tags+xml"/>
  <Override PartName="/ppt/notesSlides/notesSlide20.xml" ContentType="application/vnd.openxmlformats-officedocument.presentationml.notesSlide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tags/tag42.xml" ContentType="application/vnd.openxmlformats-officedocument.presentationml.tags+xml"/>
  <Override PartName="/ppt/notesSlides/notesSlide22.xml" ContentType="application/vnd.openxmlformats-officedocument.presentationml.notesSlide+xml"/>
  <Override PartName="/ppt/tags/tag43.xml" ContentType="application/vnd.openxmlformats-officedocument.presentationml.tags+xml"/>
  <Override PartName="/ppt/notesSlides/notesSlide23.xml" ContentType="application/vnd.openxmlformats-officedocument.presentationml.notesSlide+xml"/>
  <Override PartName="/ppt/tags/tag44.xml" ContentType="application/vnd.openxmlformats-officedocument.presentationml.tags+xml"/>
  <Override PartName="/ppt/notesSlides/notesSlide24.xml" ContentType="application/vnd.openxmlformats-officedocument.presentationml.notesSlide+xml"/>
  <Override PartName="/ppt/tags/tag45.xml" ContentType="application/vnd.openxmlformats-officedocument.presentationml.tags+xml"/>
  <Override PartName="/ppt/notesSlides/notesSlide25.xml" ContentType="application/vnd.openxmlformats-officedocument.presentationml.notesSlide+xml"/>
  <Override PartName="/ppt/tags/tag46.xml" ContentType="application/vnd.openxmlformats-officedocument.presentationml.tags+xml"/>
  <Override PartName="/ppt/notesSlides/notesSlide2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8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9.xml" ContentType="application/vnd.openxmlformats-officedocument.presentationml.notesSlide+xml"/>
  <Override PartName="/ppt/tags/tag58.xml" ContentType="application/vnd.openxmlformats-officedocument.presentationml.tags+xml"/>
  <Override PartName="/ppt/notesSlides/notesSlide30.xml" ContentType="application/vnd.openxmlformats-officedocument.presentationml.notesSlide+xml"/>
  <Override PartName="/ppt/tags/tag59.xml" ContentType="application/vnd.openxmlformats-officedocument.presentationml.tags+xml"/>
  <Override PartName="/ppt/notesSlides/notesSlide31.xml" ContentType="application/vnd.openxmlformats-officedocument.presentationml.notesSlide+xml"/>
  <Override PartName="/ppt/tags/tag60.xml" ContentType="application/vnd.openxmlformats-officedocument.presentationml.tags+xml"/>
  <Override PartName="/ppt/notesSlides/notesSlide32.xml" ContentType="application/vnd.openxmlformats-officedocument.presentationml.notesSlide+xml"/>
  <Override PartName="/ppt/tags/tag61.xml" ContentType="application/vnd.openxmlformats-officedocument.presentationml.tags+xml"/>
  <Override PartName="/ppt/notesSlides/notesSlide33.xml" ContentType="application/vnd.openxmlformats-officedocument.presentationml.notesSlide+xml"/>
  <Override PartName="/ppt/tags/tag62.xml" ContentType="application/vnd.openxmlformats-officedocument.presentationml.tags+xml"/>
  <Override PartName="/ppt/notesSlides/notesSlide34.xml" ContentType="application/vnd.openxmlformats-officedocument.presentationml.notesSlide+xml"/>
  <Override PartName="/ppt/tags/tag63.xml" ContentType="application/vnd.openxmlformats-officedocument.presentationml.tags+xml"/>
  <Override PartName="/ppt/notesSlides/notesSlide35.xml" ContentType="application/vnd.openxmlformats-officedocument.presentationml.notesSlide+xml"/>
  <Override PartName="/ppt/tags/tag64.xml" ContentType="application/vnd.openxmlformats-officedocument.presentationml.tags+xml"/>
  <Override PartName="/ppt/notesSlides/notesSlide36.xml" ContentType="application/vnd.openxmlformats-officedocument.presentationml.notesSlide+xml"/>
  <Override PartName="/ppt/tags/tag65.xml" ContentType="application/vnd.openxmlformats-officedocument.presentationml.tags+xml"/>
  <Override PartName="/ppt/notesSlides/notesSlide37.xml" ContentType="application/vnd.openxmlformats-officedocument.presentationml.notesSlide+xml"/>
  <Override PartName="/ppt/tags/tag66.xml" ContentType="application/vnd.openxmlformats-officedocument.presentationml.tags+xml"/>
  <Override PartName="/ppt/notesSlides/notesSlide38.xml" ContentType="application/vnd.openxmlformats-officedocument.presentationml.notesSlide+xml"/>
  <Override PartName="/ppt/tags/tag67.xml" ContentType="application/vnd.openxmlformats-officedocument.presentationml.tags+xml"/>
  <Override PartName="/ppt/notesSlides/notesSlide39.xml" ContentType="application/vnd.openxmlformats-officedocument.presentationml.notesSlide+xml"/>
  <Override PartName="/ppt/tags/tag68.xml" ContentType="application/vnd.openxmlformats-officedocument.presentationml.tags+xml"/>
  <Override PartName="/ppt/notesSlides/notesSlide40.xml" ContentType="application/vnd.openxmlformats-officedocument.presentationml.notesSlide+xml"/>
  <Override PartName="/ppt/tags/tag69.xml" ContentType="application/vnd.openxmlformats-officedocument.presentationml.tags+xml"/>
  <Override PartName="/ppt/notesSlides/notesSlide41.xml" ContentType="application/vnd.openxmlformats-officedocument.presentationml.notesSlide+xml"/>
  <Override PartName="/ppt/tags/tag70.xml" ContentType="application/vnd.openxmlformats-officedocument.presentationml.tags+xml"/>
  <Override PartName="/ppt/notesSlides/notesSlide42.xml" ContentType="application/vnd.openxmlformats-officedocument.presentationml.notesSlide+xml"/>
  <Override PartName="/ppt/tags/tag71.xml" ContentType="application/vnd.openxmlformats-officedocument.presentationml.tags+xml"/>
  <Override PartName="/ppt/notesSlides/notesSlide43.xml" ContentType="application/vnd.openxmlformats-officedocument.presentationml.notesSlide+xml"/>
  <Override PartName="/ppt/tags/tag72.xml" ContentType="application/vnd.openxmlformats-officedocument.presentationml.tags+xml"/>
  <Override PartName="/ppt/notesSlides/notesSlide44.xml" ContentType="application/vnd.openxmlformats-officedocument.presentationml.notesSlide+xml"/>
  <Override PartName="/ppt/tags/tag73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82" r:id="rId5"/>
    <p:sldId id="325" r:id="rId6"/>
    <p:sldId id="262" r:id="rId7"/>
    <p:sldId id="260" r:id="rId8"/>
    <p:sldId id="267" r:id="rId9"/>
    <p:sldId id="326" r:id="rId10"/>
    <p:sldId id="269" r:id="rId11"/>
    <p:sldId id="264" r:id="rId12"/>
    <p:sldId id="261" r:id="rId13"/>
    <p:sldId id="305" r:id="rId14"/>
    <p:sldId id="304" r:id="rId15"/>
    <p:sldId id="287" r:id="rId16"/>
    <p:sldId id="306" r:id="rId17"/>
    <p:sldId id="307" r:id="rId18"/>
    <p:sldId id="308" r:id="rId19"/>
    <p:sldId id="309" r:id="rId20"/>
    <p:sldId id="310" r:id="rId21"/>
    <p:sldId id="311" r:id="rId22"/>
    <p:sldId id="315" r:id="rId23"/>
    <p:sldId id="316" r:id="rId24"/>
    <p:sldId id="317" r:id="rId25"/>
    <p:sldId id="318" r:id="rId26"/>
    <p:sldId id="320" r:id="rId27"/>
    <p:sldId id="321" r:id="rId28"/>
    <p:sldId id="323" r:id="rId29"/>
    <p:sldId id="324" r:id="rId30"/>
    <p:sldId id="283" r:id="rId31"/>
    <p:sldId id="327" r:id="rId32"/>
    <p:sldId id="285" r:id="rId33"/>
    <p:sldId id="274" r:id="rId34"/>
    <p:sldId id="286" r:id="rId35"/>
    <p:sldId id="290" r:id="rId36"/>
    <p:sldId id="293" r:id="rId37"/>
    <p:sldId id="294" r:id="rId38"/>
    <p:sldId id="296" r:id="rId39"/>
    <p:sldId id="288" r:id="rId40"/>
    <p:sldId id="297" r:id="rId41"/>
    <p:sldId id="298" r:id="rId42"/>
    <p:sldId id="302" r:id="rId43"/>
    <p:sldId id="300" r:id="rId44"/>
    <p:sldId id="301" r:id="rId45"/>
    <p:sldId id="289" r:id="rId46"/>
  </p:sldIdLst>
  <p:sldSz cx="12192000" cy="6858000"/>
  <p:notesSz cx="6858000" cy="9144000"/>
  <p:embeddedFontLst>
    <p:embeddedFont>
      <p:font typeface="仓耳今楷05-6763 W05" panose="02010600030101010101" charset="-122"/>
      <p:regular r:id="rId48"/>
    </p:embeddedFont>
    <p:embeddedFont>
      <p:font typeface="仓耳青禾体-谷力 W05" panose="02010600030101010101" charset="-122"/>
      <p:regular r:id="rId49"/>
    </p:embeddedFont>
    <p:embeddedFont>
      <p:font typeface="等线" panose="02010600030101010101" pitchFamily="2" charset="-122"/>
      <p:regular r:id="rId50"/>
      <p:bold r:id="rId51"/>
    </p:embeddedFont>
    <p:embeddedFont>
      <p:font typeface="华文中宋" panose="02010600040101010101" pitchFamily="2" charset="-122"/>
      <p:regular r:id="rId52"/>
    </p:embeddedFont>
    <p:embeddedFont>
      <p:font typeface="微软雅黑" panose="020B0503020204020204" pitchFamily="34" charset="-122"/>
      <p:regular r:id="rId53"/>
      <p:bold r:id="rId54"/>
    </p:embeddedFont>
  </p:embeddedFontLst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25"/>
    <a:srgbClr val="39404F"/>
    <a:srgbClr val="3C4353"/>
    <a:srgbClr val="818BA5"/>
    <a:srgbClr val="A5A5A5"/>
    <a:srgbClr val="ED5F48"/>
    <a:srgbClr val="FFFFFF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503" autoAdjust="0"/>
  </p:normalViewPr>
  <p:slideViewPr>
    <p:cSldViewPr snapToGrid="0">
      <p:cViewPr varScale="1">
        <p:scale>
          <a:sx n="74" d="100"/>
          <a:sy n="74" d="100"/>
        </p:scale>
        <p:origin x="40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explosion val="8"/>
            <c:spPr>
              <a:solidFill>
                <a:srgbClr val="3C4353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C7-4D34-82EF-28EFC293150C}"/>
              </c:ext>
            </c:extLst>
          </c:dPt>
          <c:dPt>
            <c:idx val="1"/>
            <c:bubble3D val="0"/>
            <c:explosion val="10"/>
            <c:spPr>
              <a:solidFill>
                <a:srgbClr val="818B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7C7-4D34-82EF-28EFC293150C}"/>
              </c:ext>
            </c:extLst>
          </c:dPt>
          <c:dPt>
            <c:idx val="2"/>
            <c:bubble3D val="0"/>
            <c:explosion val="6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7C7-4D34-82EF-28EFC293150C}"/>
              </c:ext>
            </c:extLst>
          </c:dPt>
          <c:dPt>
            <c:idx val="3"/>
            <c:bubble3D val="0"/>
            <c:explosion val="5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7C7-4D34-82EF-28EFC29315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第一迭代</c:v>
                </c:pt>
                <c:pt idx="1">
                  <c:v>第二次迭代</c:v>
                </c:pt>
                <c:pt idx="2">
                  <c:v>第三次迭代</c:v>
                </c:pt>
                <c:pt idx="3">
                  <c:v>第四次迭代</c:v>
                </c:pt>
                <c:pt idx="4">
                  <c:v>第五次迭代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20</c:v>
                </c:pt>
                <c:pt idx="3">
                  <c:v>15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C7-4D34-82EF-28EFC2931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B37B3-E840-4D75-B0D0-23BFEE55B9CC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C35F1-108E-45EE-BF7D-C597E655C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847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81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133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209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655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639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789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147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788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34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9FC46-9C61-DEC2-9691-ECE170CF9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31EECE-AE64-A3C1-6C25-D29431AF6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DAF50D-BBFA-68DF-BAC6-99AED728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0400B5-DE4C-3DD8-BC25-835C73E22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860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EBF1F-1179-3BBA-1223-24D69C73B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72F7EE-12BE-3237-94D5-CDF01A8F2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41A252-32F5-88F9-E00F-957114F87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070698-DD9D-6D06-10BA-3F6576F3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939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D9CB-B3A8-A493-CBCA-CA0E9E281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11A414-0FC0-2327-C70A-70CF292F1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DC44B8-5C2F-5A77-827B-E0C319D5F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1F94A7-DF06-0DAE-3B24-BE59BA8D3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675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17952-7C3D-4D16-537A-67078DE80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50BB00-A3BA-29AE-43A2-B15C28CA6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73504-B071-CD6D-083D-66695A5FC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18C705-6373-2500-9F3F-5A61E71AA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8376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943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07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FD3BC-04A7-8906-AB18-5390F4CEB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C2939D-F79F-D40D-0798-F6FD94843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7E8BB4-79C9-353D-3027-29E5974CD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0619B-92DD-B43C-DEF1-F1875EA8B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5940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2CAE-11A2-7798-9C2A-4C39302F2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92E816-DC62-10B5-FE16-36C281B90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03E931-BB31-2CAD-FFCA-2E802C0AA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3E0689-8609-28DE-E222-3340FF6C1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77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82FBD-2253-BBC6-82F9-8915D78B1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3843C4-0F18-999D-E466-80212EC25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65C447-93BA-AA3B-90EC-7D06FD464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835D69-15EA-CB59-52BD-0D70025E6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3220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3787D-F97B-A0B5-0D1E-EF50108A1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C31530-05E9-3E1F-D805-E38384769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C5B71A-79BB-C668-340E-F60CB4E49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39803C-FAF9-476F-2737-B43F1F6BC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888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F19BE-F63F-25FC-DFA7-D31AFEBBB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B2E271-8C21-3B95-4A1C-2F4016E21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A40172-0174-ABF2-0EF7-1BBA1E5B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CE7E55-2343-974B-0F03-36FE54E21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982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513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8C26-C9D6-862F-FCE6-8B8DBCF32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26719A-DCF6-5897-2CD1-C8E7C7144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6D852F-53C5-E54F-3C9E-94C65F16B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CD8934-3D4E-E9E4-D4B7-C52D617EA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254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39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492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09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DF236-E756-D0DA-E164-E54C57E9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6FF5CE-8D2A-8904-CC8A-AD13D4909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14C772-F421-61AD-B974-073641EC3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8A3C7B-A712-E18F-DE53-90F5501D2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7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tags" Target="../tags/tag15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tags" Target="../tags/tag20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notesSlide" Target="../notesSlides/notesSlide19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15.emf"/><Relationship Id="rId5" Type="http://schemas.openxmlformats.org/officeDocument/2006/relationships/image" Target="../media/image25.emf"/><Relationship Id="rId10" Type="http://schemas.openxmlformats.org/officeDocument/2006/relationships/image" Target="../media/image29.png"/><Relationship Id="rId4" Type="http://schemas.openxmlformats.org/officeDocument/2006/relationships/image" Target="../media/image14.emf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30.jpe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4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image" Target="../media/image15.emf"/><Relationship Id="rId5" Type="http://schemas.openxmlformats.org/officeDocument/2006/relationships/image" Target="../media/image25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6940846-CB84-438A-B766-8D6AEE8DEF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D425DC-228F-4143-B038-055AAE5A729E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5190B52-73A7-479B-A0F6-8EE10ED27C44}"/>
              </a:ext>
            </a:extLst>
          </p:cNvPr>
          <p:cNvSpPr/>
          <p:nvPr/>
        </p:nvSpPr>
        <p:spPr>
          <a:xfrm>
            <a:off x="8251724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B9A63B-44E9-4B47-9E2C-E74185C7DD8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D16A0F2-0294-4314-B42A-D43F4575A368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F4B6215-B30A-4147-B73A-D9EF624432DA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9745EDA-D66C-4E63-8607-590AB9EA724E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D61107EF-E920-49EC-B8A3-711290630A9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4EDEF8A-9296-4852-B604-7F8BBB166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D2D6A89-F58E-4AFC-9F58-ADF449ED1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904B833-ADEA-40FF-B9DF-C31AD74BBF2C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AC35100-6A4D-4718-B8BE-8AC23F6E5BC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53E5C20A-8435-425D-9C21-D1FD62E55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BD2E5E6-674F-46D9-8CC5-8980419A7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80237BA-2040-4161-B674-DD20FFF06D46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FDDD45B-5EFB-4218-8606-7CF58BD4B80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C1989880-4A56-41B1-B8FE-B6AFF7C73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C8AC4D6-655C-4EAF-B603-B3F2F9FAB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0D8388C-5756-4293-8FAD-BE55A8781D1E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C8AA2A2-3CA0-48CA-9AEE-45E7223A058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2F1598F-0E12-48E9-B6E2-ACBC18B663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01ABDB1-05AA-425E-8486-97541A801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83FAD72-D88D-4196-BBB0-AD3FB43D2AF8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314A071-F430-4117-A827-AC551654F1E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5C8D2DD-06B5-4B97-A213-9FBD25DA0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FFB70976-71B0-4381-BFC5-EFEFA78E4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397F894-1558-4784-BD33-7C3E575FBA84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8DFFDE89-26D0-42AA-892A-1A0C9EA1A5C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C79D527-630F-4ADD-952E-3E5CA95EB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90A98DF-F44E-4B79-A9D8-E03FD748D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8E4C2E5-309E-47DA-9672-47357C11B3B1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08B328BC-6779-4EC7-A414-D4685312BA9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1B9EEA63-4DC8-49B0-9359-A7AD4E7A0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A156318C-1809-46D4-948D-96265FF78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5FAB49D0-4E15-4D77-9560-72819169E0B8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B2EFDB4B-F4CC-4B98-850E-E68901E9562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52DDD5F9-7130-4687-AFB5-83C4DE852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0AF6BFE-DBE3-4EB2-8B94-40540B0AF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89E915B-01BD-4D0D-855B-6F03C16B6DA3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DFA8689-0342-426C-AB7F-0AA3713F3EE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4768FE72-309C-4C69-9F12-B031DF1C1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948B788-4415-4496-956D-AD60701ED4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722BA5E-CD4A-4537-934F-118E13339E87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D1AED697-3B1A-4600-BB13-6EB51CE5261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24CE02B5-958E-4A34-9675-156EE6407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6666DC90-84DD-4D43-AEBF-E12638DDB1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2EB93A3-693B-4F0B-AAE2-46E209D52DFB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2242B86-3AE8-4F94-92C1-D3AD7B07138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2DCDE973-43EB-4DFB-84A8-6D7254A04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01051C41-AD6D-4D8E-94EA-152D317C0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48FD474-B911-4091-A5EC-40E23F599592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C95CD935-F2C5-41A6-8446-DF2CC86860F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BBD23AE9-6337-4268-8B4E-483FEAF06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E3A213F6-7A9B-4487-81AE-598DF044A6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57AF21F-7850-4ADA-A8FB-DB2835394CAA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26E42FCC-AA8D-4064-9FDA-905DA3949EF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33919EEA-3D23-403E-9AED-9EF225BC0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C9FDF166-664D-4FED-B4A1-45EF6E87C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A5A045B-32BD-411A-AA8F-0B28C8003A65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7036A21-96D7-413C-9876-CC17E299E2E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5F95A935-FD11-426A-9CE5-B58B2D845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DB4FB4EB-C77E-4812-A966-CC6259CCC6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6FCF9E0-4E9C-46D1-A233-CFE5238FEE53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C2EAAAD8-4E7E-4F72-8F9E-5410085D91D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A71F113C-4604-41FD-9C58-041C489C3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2AA64B65-DCEF-4998-B793-5CDFBBF62A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D55A958-6E38-46FB-9F53-889D3A2F9EF1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61355383-6FE7-463B-A738-AAF89DA630C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D600149-9808-490F-ABA1-9A3422A75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C3C2B56-5E71-4BC1-B572-2802E7ABC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4F0B1CA4-E611-4027-8F3F-82E86286DAE1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C0E5E31-61CD-4D77-BFA7-595E6C5E07F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1B17E2A3-0CE2-45EF-8623-5F663F66C7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67242A2B-4480-4E3A-91CA-79FF0696B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AAB6C8D-9BEF-4C43-AC05-11F73FE04ED7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36F7648A-EED6-441B-B288-7CECB77DC3F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915A2574-AA12-4A1E-AD59-DF6C2CE3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9717E7E0-E14E-44AA-997E-321A92972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767950B-EFD0-4D11-BBF5-B6DABAD262CA}"/>
              </a:ext>
            </a:extLst>
          </p:cNvPr>
          <p:cNvSpPr txBox="1"/>
          <p:nvPr/>
        </p:nvSpPr>
        <p:spPr>
          <a:xfrm>
            <a:off x="4420346" y="2008860"/>
            <a:ext cx="3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r>
              <a:rPr lang="en-US" altLang="zh-CN" sz="1200" dirty="0" err="1"/>
              <a:t>Cbb</a:t>
            </a:r>
            <a:r>
              <a:rPr lang="en-US" altLang="zh-CN" sz="1200" dirty="0"/>
              <a:t>-shop  Project  report</a:t>
            </a:r>
            <a:endParaRPr lang="zh-CN" altLang="en-US" sz="1200" dirty="0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61AFF15C-5C98-45BD-AA92-36B7EB015C89}"/>
              </a:ext>
            </a:extLst>
          </p:cNvPr>
          <p:cNvSpPr txBox="1"/>
          <p:nvPr/>
        </p:nvSpPr>
        <p:spPr>
          <a:xfrm>
            <a:off x="1579479" y="2585486"/>
            <a:ext cx="9148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rgbClr val="39404F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项目总结汇报</a:t>
            </a:r>
            <a:endParaRPr lang="en-US" altLang="zh-CN" sz="7200" b="1" dirty="0">
              <a:solidFill>
                <a:srgbClr val="39404F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3FF95739-F584-4B09-889E-B51203B4348B}"/>
              </a:ext>
            </a:extLst>
          </p:cNvPr>
          <p:cNvSpPr/>
          <p:nvPr/>
        </p:nvSpPr>
        <p:spPr>
          <a:xfrm>
            <a:off x="3698928" y="5171919"/>
            <a:ext cx="258584" cy="258584"/>
          </a:xfrm>
          <a:prstGeom prst="diamond">
            <a:avLst/>
          </a:prstGeom>
          <a:solidFill>
            <a:srgbClr val="39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菱形 147">
            <a:extLst>
              <a:ext uri="{FF2B5EF4-FFF2-40B4-BE49-F238E27FC236}">
                <a16:creationId xmlns:a16="http://schemas.microsoft.com/office/drawing/2014/main" id="{188EB2AD-F7A0-4D93-9D43-AA4D795220D6}"/>
              </a:ext>
            </a:extLst>
          </p:cNvPr>
          <p:cNvSpPr/>
          <p:nvPr/>
        </p:nvSpPr>
        <p:spPr>
          <a:xfrm>
            <a:off x="6465123" y="5171919"/>
            <a:ext cx="258584" cy="258584"/>
          </a:xfrm>
          <a:prstGeom prst="diamond">
            <a:avLst/>
          </a:prstGeom>
          <a:solidFill>
            <a:srgbClr val="39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00CCCCAE-6243-47F8-93CE-C9A0D187DF28}"/>
              </a:ext>
            </a:extLst>
          </p:cNvPr>
          <p:cNvSpPr txBox="1"/>
          <p:nvPr/>
        </p:nvSpPr>
        <p:spPr>
          <a:xfrm>
            <a:off x="3966355" y="5116545"/>
            <a:ext cx="231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2025.1.2</a:t>
            </a:r>
            <a:endParaRPr lang="zh-CN" altLang="en-US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10CDCD9D-51C0-4011-AFE5-88F8DAE9A5CB}"/>
              </a:ext>
            </a:extLst>
          </p:cNvPr>
          <p:cNvSpPr txBox="1"/>
          <p:nvPr/>
        </p:nvSpPr>
        <p:spPr>
          <a:xfrm>
            <a:off x="6872508" y="4871382"/>
            <a:ext cx="23112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第八组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管彤婕，李梦娇，柳薇，杨糖糖，张娅妮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913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46" grpId="0"/>
      <p:bldP spid="147" grpId="0" animBg="1"/>
      <p:bldP spid="148" grpId="0" animBg="1"/>
      <p:bldP spid="149" grpId="0"/>
      <p:bldP spid="150" grpId="0"/>
    </p:bldLst>
  </p:timing>
  <p:extLst>
    <p:ext uri="{E180D4A7-C9FB-4DFB-919C-405C955672EB}">
      <p14:showEvtLst xmlns:p14="http://schemas.microsoft.com/office/powerpoint/2010/main">
        <p14:playEvt time="663" objId="151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6410951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6A9DAA2-A94C-44CB-808E-AAED8C68471A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757E40D-D0C1-4BE3-B73F-2A0FD1B274C0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25C943F-19B1-4AED-BE2A-2061599BA2AA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DC09C0-9BBB-41AB-9A8D-B8813F49D442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AF4E387B-98A0-4B7F-9F70-85BB24679988}"/>
              </a:ext>
            </a:extLst>
          </p:cNvPr>
          <p:cNvSpPr txBox="1"/>
          <p:nvPr/>
        </p:nvSpPr>
        <p:spPr>
          <a:xfrm>
            <a:off x="1521722" y="1276350"/>
            <a:ext cx="3263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迭代与验收</a:t>
            </a:r>
            <a:r>
              <a:rPr lang="en-US" altLang="zh-CN" sz="3200" dirty="0">
                <a:latin typeface="+mn-ea"/>
              </a:rPr>
              <a:t>-B</a:t>
            </a:r>
            <a:r>
              <a:rPr lang="zh-CN" altLang="en-US" sz="3200" dirty="0">
                <a:latin typeface="+mn-ea"/>
              </a:rPr>
              <a:t>版</a:t>
            </a:r>
          </a:p>
        </p:txBody>
      </p:sp>
      <p:sp>
        <p:nvSpPr>
          <p:cNvPr id="94" name="箭头: V 形 93">
            <a:extLst>
              <a:ext uri="{FF2B5EF4-FFF2-40B4-BE49-F238E27FC236}">
                <a16:creationId xmlns:a16="http://schemas.microsoft.com/office/drawing/2014/main" id="{4DD6D7DB-026F-4510-871A-D6D1AF93D244}"/>
              </a:ext>
            </a:extLst>
          </p:cNvPr>
          <p:cNvSpPr/>
          <p:nvPr/>
        </p:nvSpPr>
        <p:spPr>
          <a:xfrm rot="5400000">
            <a:off x="6407906" y="2046608"/>
            <a:ext cx="461667" cy="739968"/>
          </a:xfrm>
          <a:prstGeom prst="chevron">
            <a:avLst>
              <a:gd name="adj" fmla="val 50001"/>
            </a:avLst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37C7409-41F8-4095-803F-8744A37EF5AB}"/>
              </a:ext>
            </a:extLst>
          </p:cNvPr>
          <p:cNvSpPr txBox="1"/>
          <p:nvPr/>
        </p:nvSpPr>
        <p:spPr>
          <a:xfrm>
            <a:off x="7270491" y="1919442"/>
            <a:ext cx="217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+mn-ea"/>
              </a:rPr>
              <a:t>第一次迭代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4BF2270-65FF-4D33-8C36-369B67D203F3}"/>
              </a:ext>
            </a:extLst>
          </p:cNvPr>
          <p:cNvSpPr txBox="1"/>
          <p:nvPr/>
        </p:nvSpPr>
        <p:spPr>
          <a:xfrm>
            <a:off x="7094472" y="2430401"/>
            <a:ext cx="4034609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12.13-12.26</a:t>
            </a:r>
            <a:r>
              <a:rPr lang="zh-CN" altLang="en-US" sz="1200" dirty="0">
                <a:latin typeface="+mn-ea"/>
              </a:rPr>
              <a:t>，完成</a:t>
            </a:r>
            <a:r>
              <a:rPr lang="en-US" altLang="zh-CN" sz="1200" dirty="0">
                <a:latin typeface="+mn-ea"/>
              </a:rPr>
              <a:t>60%</a:t>
            </a:r>
            <a:r>
              <a:rPr lang="zh-CN" altLang="en-US" sz="1200" dirty="0">
                <a:latin typeface="+mn-ea"/>
              </a:rPr>
              <a:t>，订单状态迁移与收藏、购物车的后端</a:t>
            </a:r>
            <a:r>
              <a:rPr lang="en-US" altLang="zh-CN" sz="1200" dirty="0" err="1">
                <a:latin typeface="+mn-ea"/>
              </a:rPr>
              <a:t>api</a:t>
            </a:r>
            <a:r>
              <a:rPr lang="zh-CN" altLang="en-US" sz="1200" dirty="0">
                <a:latin typeface="+mn-ea"/>
              </a:rPr>
              <a:t>，前端页面设计</a:t>
            </a:r>
          </a:p>
        </p:txBody>
      </p:sp>
      <p:sp>
        <p:nvSpPr>
          <p:cNvPr id="97" name="箭头: V 形 96">
            <a:extLst>
              <a:ext uri="{FF2B5EF4-FFF2-40B4-BE49-F238E27FC236}">
                <a16:creationId xmlns:a16="http://schemas.microsoft.com/office/drawing/2014/main" id="{541FEF44-4E11-4991-98AB-23A1ACF0509D}"/>
              </a:ext>
            </a:extLst>
          </p:cNvPr>
          <p:cNvSpPr/>
          <p:nvPr/>
        </p:nvSpPr>
        <p:spPr>
          <a:xfrm rot="5400000">
            <a:off x="6423812" y="3416365"/>
            <a:ext cx="461667" cy="739968"/>
          </a:xfrm>
          <a:prstGeom prst="chevron">
            <a:avLst>
              <a:gd name="adj" fmla="val 50001"/>
            </a:avLst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5505355-0512-42A9-948E-1BB83484EEE9}"/>
              </a:ext>
            </a:extLst>
          </p:cNvPr>
          <p:cNvSpPr txBox="1"/>
          <p:nvPr/>
        </p:nvSpPr>
        <p:spPr>
          <a:xfrm>
            <a:off x="7281376" y="3269606"/>
            <a:ext cx="217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+mn-ea"/>
              </a:rPr>
              <a:t>第二次迭代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DA2CA0A-D5D0-4657-AD77-E8840413FB0D}"/>
              </a:ext>
            </a:extLst>
          </p:cNvPr>
          <p:cNvSpPr txBox="1"/>
          <p:nvPr/>
        </p:nvSpPr>
        <p:spPr>
          <a:xfrm>
            <a:off x="7091024" y="3754091"/>
            <a:ext cx="4034609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12.27</a:t>
            </a:r>
            <a:r>
              <a:rPr lang="zh-CN" altLang="en-US" sz="1200" dirty="0">
                <a:latin typeface="+mn-ea"/>
              </a:rPr>
              <a:t>开始，完成剩余的</a:t>
            </a:r>
            <a:r>
              <a:rPr lang="en-US" altLang="zh-CN" sz="1200" dirty="0">
                <a:latin typeface="+mn-ea"/>
              </a:rPr>
              <a:t>40%</a:t>
            </a:r>
            <a:r>
              <a:rPr lang="zh-CN" altLang="en-US" sz="1200" dirty="0">
                <a:latin typeface="+mn-ea"/>
              </a:rPr>
              <a:t>，完成订单状态迁移，收藏，购物车前后端的所有功能，完成测试与验收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91AEB2C-E2AF-CC57-B847-71F5FBA5AB96}"/>
              </a:ext>
            </a:extLst>
          </p:cNvPr>
          <p:cNvSpPr txBox="1"/>
          <p:nvPr/>
        </p:nvSpPr>
        <p:spPr>
          <a:xfrm>
            <a:off x="684990" y="2186322"/>
            <a:ext cx="77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A25"/>
                </a:solidFill>
              </a:rPr>
              <a:t>“</a:t>
            </a:r>
            <a:endParaRPr lang="zh-CN" altLang="en-US" sz="7200" dirty="0">
              <a:solidFill>
                <a:srgbClr val="FFCA25"/>
              </a:solidFill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504E3B50-7C2A-6FF6-202F-3F913DA23A3E}"/>
              </a:ext>
            </a:extLst>
          </p:cNvPr>
          <p:cNvSpPr txBox="1"/>
          <p:nvPr/>
        </p:nvSpPr>
        <p:spPr>
          <a:xfrm>
            <a:off x="4160560" y="3500438"/>
            <a:ext cx="77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A25"/>
                </a:solidFill>
              </a:rPr>
              <a:t>”</a:t>
            </a:r>
            <a:endParaRPr lang="zh-CN" altLang="en-US" sz="7200" dirty="0">
              <a:solidFill>
                <a:srgbClr val="FFCA25"/>
              </a:solidFill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31BAEEB-9046-17C6-9CEC-0192BA2C9EBD}"/>
              </a:ext>
            </a:extLst>
          </p:cNvPr>
          <p:cNvSpPr txBox="1"/>
          <p:nvPr/>
        </p:nvSpPr>
        <p:spPr>
          <a:xfrm>
            <a:off x="1225190" y="3007996"/>
            <a:ext cx="320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latin typeface="+mn-ea"/>
              </a:rPr>
              <a:t>预计完成时间</a:t>
            </a:r>
            <a:r>
              <a:rPr lang="en-US" altLang="zh-CN" sz="2800" dirty="0">
                <a:latin typeface="+mn-ea"/>
              </a:rPr>
              <a:t>17</a:t>
            </a:r>
            <a:r>
              <a:rPr lang="zh-CN" altLang="en-US" sz="2800" dirty="0">
                <a:latin typeface="+mn-ea"/>
              </a:rPr>
              <a:t>周</a:t>
            </a:r>
            <a:endParaRPr lang="zh-CN" altLang="zh-CN" sz="28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46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:a14="http://schemas.microsoft.com/office/drawing/2010/main" xmlns:a16="http://schemas.microsoft.com/office/drawing/2014/main"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4" grpId="0" animBg="1"/>
      <p:bldP spid="95" grpId="0"/>
      <p:bldP spid="96" grpId="0"/>
      <p:bldP spid="97" grpId="0" animBg="1"/>
      <p:bldP spid="98" grpId="0"/>
      <p:bldP spid="99" grpId="0"/>
      <p:bldP spid="90" grpId="0"/>
      <p:bldP spid="103" grpId="0"/>
      <p:bldP spid="1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534BCB1-CBA3-4425-85EF-EAAB954E7CB6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98A2C81-71FF-4CB4-916C-C5DB9820B28A}"/>
              </a:ext>
            </a:extLst>
          </p:cNvPr>
          <p:cNvGrpSpPr/>
          <p:nvPr/>
        </p:nvGrpSpPr>
        <p:grpSpPr>
          <a:xfrm>
            <a:off x="5470241" y="1159047"/>
            <a:ext cx="1251518" cy="1251518"/>
            <a:chOff x="5470241" y="1520997"/>
            <a:chExt cx="1251518" cy="125151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8AB6B005-9D23-4C43-AED7-28A3FF0D9C58}"/>
                </a:ext>
              </a:extLst>
            </p:cNvPr>
            <p:cNvSpPr/>
            <p:nvPr/>
          </p:nvSpPr>
          <p:spPr>
            <a:xfrm>
              <a:off x="5470241" y="1520997"/>
              <a:ext cx="1251518" cy="1251518"/>
            </a:xfrm>
            <a:prstGeom prst="ellipse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ABF4D6F-3C01-4D36-AE87-79F5198180F4}"/>
                </a:ext>
              </a:extLst>
            </p:cNvPr>
            <p:cNvSpPr txBox="1"/>
            <p:nvPr/>
          </p:nvSpPr>
          <p:spPr>
            <a:xfrm>
              <a:off x="5749924" y="1792813"/>
              <a:ext cx="692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34591DF-6092-4974-96D6-400D80625DFA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6096000" y="2410565"/>
            <a:ext cx="0" cy="542185"/>
          </a:xfrm>
          <a:prstGeom prst="line">
            <a:avLst/>
          </a:prstGeom>
          <a:ln w="28575">
            <a:solidFill>
              <a:srgbClr val="394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13C948E1-5960-48E1-9763-ADE057B2CAB3}"/>
              </a:ext>
            </a:extLst>
          </p:cNvPr>
          <p:cNvSpPr txBox="1"/>
          <p:nvPr/>
        </p:nvSpPr>
        <p:spPr>
          <a:xfrm>
            <a:off x="4054556" y="5182461"/>
            <a:ext cx="408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atin typeface="+mn-ea"/>
              </a:rPr>
              <a:t>设计与开发管理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675ABAF-E9D0-4317-B52D-43F2B34231AD}"/>
              </a:ext>
            </a:extLst>
          </p:cNvPr>
          <p:cNvGrpSpPr/>
          <p:nvPr/>
        </p:nvGrpSpPr>
        <p:grpSpPr>
          <a:xfrm>
            <a:off x="5039441" y="2883111"/>
            <a:ext cx="2097560" cy="2097560"/>
            <a:chOff x="5039441" y="2883111"/>
            <a:chExt cx="2097560" cy="2097560"/>
          </a:xfrm>
        </p:grpSpPr>
        <p:sp>
          <p:nvSpPr>
            <p:cNvPr id="89" name="菱形 88">
              <a:extLst>
                <a:ext uri="{FF2B5EF4-FFF2-40B4-BE49-F238E27FC236}">
                  <a16:creationId xmlns:a16="http://schemas.microsoft.com/office/drawing/2014/main" id="{5C3C79EE-A088-483F-9238-B41E3B9BA2F6}"/>
                </a:ext>
              </a:extLst>
            </p:cNvPr>
            <p:cNvSpPr/>
            <p:nvPr/>
          </p:nvSpPr>
          <p:spPr>
            <a:xfrm>
              <a:off x="5039441" y="2883111"/>
              <a:ext cx="2097560" cy="2097560"/>
            </a:xfrm>
            <a:prstGeom prst="diamond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5CF027F2-2AD4-45E5-AD27-9DBC48208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9657" y="3508483"/>
              <a:ext cx="837128" cy="8468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615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051027" y="5869460"/>
            <a:ext cx="1578077" cy="825909"/>
            <a:chOff x="10051027" y="5869460"/>
            <a:chExt cx="1578077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02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图片 88" descr="技术架构-2025-01-01-090318">
            <a:extLst>
              <a:ext uri="{FF2B5EF4-FFF2-40B4-BE49-F238E27FC236}">
                <a16:creationId xmlns:a16="http://schemas.microsoft.com/office/drawing/2014/main" id="{544CA5B4-A869-FA81-ADE6-2584893A8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" y="1074930"/>
            <a:ext cx="10573369" cy="5173740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521460" y="1276350"/>
            <a:ext cx="4099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n-ea"/>
              </a:rPr>
              <a:t>01</a:t>
            </a:r>
            <a:r>
              <a:rPr lang="zh-CN" altLang="en-US" sz="3200" dirty="0">
                <a:latin typeface="+mn-ea"/>
              </a:rPr>
              <a:t>概要设计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技术架构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587988" y="5879783"/>
            <a:ext cx="6883428" cy="825909"/>
            <a:chOff x="10051027" y="5869460"/>
            <a:chExt cx="6883428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81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722284" y="6320483"/>
              <a:ext cx="12121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>
            <p:custDataLst>
              <p:tags r:id="rId2"/>
            </p:custDataLst>
          </p:nvPr>
        </p:nvGrpSpPr>
        <p:grpSpPr>
          <a:xfrm>
            <a:off x="10039729" y="778040"/>
            <a:ext cx="1415720" cy="1415720"/>
            <a:chOff x="4415269" y="3053976"/>
            <a:chExt cx="1415720" cy="1415720"/>
          </a:xfrm>
        </p:grpSpPr>
        <p:sp>
          <p:nvSpPr>
            <p:cNvPr id="93" name="菱形 92"/>
            <p:cNvSpPr/>
            <p:nvPr>
              <p:custDataLst>
                <p:tags r:id="rId4"/>
              </p:custDataLst>
            </p:nvPr>
          </p:nvSpPr>
          <p:spPr>
            <a:xfrm>
              <a:off x="4415269" y="3053976"/>
              <a:ext cx="1415720" cy="1415720"/>
            </a:xfrm>
            <a:prstGeom prst="diamond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4" name="图片 9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822967" y="3451393"/>
              <a:ext cx="598171" cy="600009"/>
            </a:xfrm>
            <a:prstGeom prst="rect">
              <a:avLst/>
            </a:prstGeom>
          </p:spPr>
        </p:pic>
      </p:grpSp>
      <p:sp>
        <p:nvSpPr>
          <p:cNvPr id="103" name="文本框 102"/>
          <p:cNvSpPr txBox="1"/>
          <p:nvPr>
            <p:custDataLst>
              <p:tags r:id="rId3"/>
            </p:custDataLst>
          </p:nvPr>
        </p:nvSpPr>
        <p:spPr>
          <a:xfrm>
            <a:off x="1023937" y="2234878"/>
            <a:ext cx="6356350" cy="4055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1.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Vue.js</a:t>
            </a:r>
            <a:r>
              <a:rPr lang="zh-CN" altLang="en-US" sz="1400" dirty="0">
                <a:latin typeface="+mn-ea"/>
              </a:rPr>
              <a:t>：渐进式</a:t>
            </a:r>
            <a:r>
              <a:rPr lang="en-US" altLang="zh-CN" sz="1400" dirty="0">
                <a:latin typeface="+mn-ea"/>
              </a:rPr>
              <a:t>JavaScript</a:t>
            </a:r>
            <a:r>
              <a:rPr lang="zh-CN" altLang="en-US" sz="1400" dirty="0">
                <a:latin typeface="+mn-ea"/>
              </a:rPr>
              <a:t>框架，用于构建用户界面。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2.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Vue Router</a:t>
            </a:r>
            <a:r>
              <a:rPr lang="zh-CN" altLang="en-US" sz="1400" dirty="0">
                <a:latin typeface="+mn-ea"/>
              </a:rPr>
              <a:t>：前端路由管理，处理页面跳转和路由。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3.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Element UI</a:t>
            </a:r>
            <a:r>
              <a:rPr lang="zh-CN" altLang="en-US" sz="1400" dirty="0">
                <a:latin typeface="+mn-ea"/>
              </a:rPr>
              <a:t>：</a:t>
            </a:r>
            <a:r>
              <a:rPr lang="en-US" altLang="zh-CN" sz="1400" dirty="0">
                <a:latin typeface="+mn-ea"/>
              </a:rPr>
              <a:t>UI</a:t>
            </a:r>
            <a:r>
              <a:rPr lang="zh-CN" altLang="en-US" sz="1400" dirty="0">
                <a:latin typeface="+mn-ea"/>
              </a:rPr>
              <a:t>组件库，用于构建用户界面。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4.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Axios</a:t>
            </a:r>
            <a:r>
              <a:rPr lang="zh-CN" altLang="en-US" sz="1400" dirty="0">
                <a:latin typeface="+mn-ea"/>
              </a:rPr>
              <a:t>：</a:t>
            </a:r>
            <a:r>
              <a:rPr lang="en-US" altLang="zh-CN" sz="1400" dirty="0">
                <a:latin typeface="+mn-ea"/>
              </a:rPr>
              <a:t>HTTP</a:t>
            </a:r>
            <a:r>
              <a:rPr lang="zh-CN" altLang="en-US" sz="1400" dirty="0">
                <a:latin typeface="+mn-ea"/>
              </a:rPr>
              <a:t>请求库，用于与后端进行通信。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5.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Babel</a:t>
            </a:r>
            <a:r>
              <a:rPr lang="zh-CN" altLang="en-US" sz="1400" dirty="0">
                <a:latin typeface="+mn-ea"/>
              </a:rPr>
              <a:t>：将现代</a:t>
            </a:r>
            <a:r>
              <a:rPr lang="en-US" altLang="zh-CN" sz="1400" dirty="0">
                <a:latin typeface="+mn-ea"/>
              </a:rPr>
              <a:t>JavaScript</a:t>
            </a:r>
            <a:r>
              <a:rPr lang="zh-CN" altLang="en-US" sz="1400" dirty="0">
                <a:latin typeface="+mn-ea"/>
              </a:rPr>
              <a:t>代码转为向后兼容的版本。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6.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ESLint</a:t>
            </a:r>
            <a:r>
              <a:rPr lang="zh-CN" altLang="en-US" sz="1400" dirty="0">
                <a:latin typeface="+mn-ea"/>
              </a:rPr>
              <a:t>：用于确保代码质量，检查代码风格。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7.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Sass</a:t>
            </a:r>
            <a:r>
              <a:rPr lang="zh-CN" altLang="en-US" sz="1400" dirty="0">
                <a:latin typeface="+mn-ea"/>
              </a:rPr>
              <a:t>：</a:t>
            </a:r>
            <a:r>
              <a:rPr lang="en-US" altLang="zh-CN" sz="1400" dirty="0">
                <a:latin typeface="+mn-ea"/>
              </a:rPr>
              <a:t>CSS</a:t>
            </a:r>
            <a:r>
              <a:rPr lang="zh-CN" altLang="en-US" sz="1400" dirty="0">
                <a:latin typeface="+mn-ea"/>
              </a:rPr>
              <a:t>预处理器，简化和提高</a:t>
            </a:r>
            <a:r>
              <a:rPr lang="en-US" altLang="zh-CN" sz="1400" dirty="0">
                <a:latin typeface="+mn-ea"/>
              </a:rPr>
              <a:t>CSS</a:t>
            </a:r>
            <a:r>
              <a:rPr lang="zh-CN" altLang="en-US" sz="1400" dirty="0">
                <a:latin typeface="+mn-ea"/>
              </a:rPr>
              <a:t>代码的可维护性。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8.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WangEditor</a:t>
            </a:r>
            <a:r>
              <a:rPr lang="zh-CN" altLang="en-US" sz="1400" dirty="0">
                <a:latin typeface="+mn-ea"/>
              </a:rPr>
              <a:t>：富文本编辑器，用于支持富媒体内容的编辑和展示。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D4065E4-D7C7-8139-FAD9-5F95E49DB0BE}"/>
              </a:ext>
            </a:extLst>
          </p:cNvPr>
          <p:cNvSpPr txBox="1"/>
          <p:nvPr/>
        </p:nvSpPr>
        <p:spPr>
          <a:xfrm>
            <a:off x="1521721" y="1276350"/>
            <a:ext cx="5029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概要设计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技术栈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前端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8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587988" y="5879783"/>
            <a:ext cx="6844058" cy="825909"/>
            <a:chOff x="10051027" y="5869460"/>
            <a:chExt cx="6844058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81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682914" y="6309688"/>
              <a:ext cx="12121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02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1718" y="-27852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521721" y="1276350"/>
            <a:ext cx="498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概要设计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技术栈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后端</a:t>
            </a:r>
          </a:p>
        </p:txBody>
      </p:sp>
      <p:grpSp>
        <p:nvGrpSpPr>
          <p:cNvPr id="99" name="组合 98"/>
          <p:cNvGrpSpPr/>
          <p:nvPr>
            <p:custDataLst>
              <p:tags r:id="rId2"/>
            </p:custDataLst>
          </p:nvPr>
        </p:nvGrpSpPr>
        <p:grpSpPr>
          <a:xfrm>
            <a:off x="10213382" y="859955"/>
            <a:ext cx="1415720" cy="1415720"/>
            <a:chOff x="5275251" y="3907972"/>
            <a:chExt cx="1415720" cy="1415720"/>
          </a:xfrm>
        </p:grpSpPr>
        <p:sp>
          <p:nvSpPr>
            <p:cNvPr id="92" name="菱形 91"/>
            <p:cNvSpPr/>
            <p:nvPr>
              <p:custDataLst>
                <p:tags r:id="rId4"/>
              </p:custDataLst>
            </p:nvPr>
          </p:nvSpPr>
          <p:spPr>
            <a:xfrm>
              <a:off x="5275251" y="3907972"/>
              <a:ext cx="1415720" cy="1415720"/>
            </a:xfrm>
            <a:prstGeom prst="diamond">
              <a:avLst/>
            </a:prstGeom>
            <a:solidFill>
              <a:srgbClr val="3C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677657" y="4326812"/>
              <a:ext cx="673042" cy="617408"/>
            </a:xfrm>
            <a:prstGeom prst="rect">
              <a:avLst/>
            </a:prstGeom>
          </p:spPr>
        </p:pic>
      </p:grpSp>
      <p:sp>
        <p:nvSpPr>
          <p:cNvPr id="103" name="文本框 102"/>
          <p:cNvSpPr txBox="1"/>
          <p:nvPr>
            <p:custDataLst>
              <p:tags r:id="rId3"/>
            </p:custDataLst>
          </p:nvPr>
        </p:nvSpPr>
        <p:spPr>
          <a:xfrm>
            <a:off x="918845" y="1567815"/>
            <a:ext cx="9926733" cy="4763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50000"/>
              </a:lnSpc>
            </a:pPr>
            <a:endParaRPr lang="zh-CN" altLang="en-US" sz="1200" dirty="0">
              <a:latin typeface="+mn-ea"/>
            </a:endParaRP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1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.Spring Boot</a:t>
            </a:r>
            <a:r>
              <a:rPr lang="zh-CN" altLang="en-US" sz="1400" dirty="0">
                <a:latin typeface="+mn-ea"/>
              </a:rPr>
              <a:t>：框架用于快速开发和部署，简化配置与依赖管理。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2.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MyBatis</a:t>
            </a:r>
            <a:r>
              <a:rPr lang="zh-CN" altLang="en-US" sz="1400" dirty="0">
                <a:latin typeface="+mn-ea"/>
              </a:rPr>
              <a:t>：数据持久化框架，简化数据库访问层的开发。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3.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Spring Security</a:t>
            </a:r>
            <a:r>
              <a:rPr lang="zh-CN" altLang="en-US" sz="1400" dirty="0">
                <a:latin typeface="+mn-ea"/>
              </a:rPr>
              <a:t>：用户认证与授权框架，确保应用的安全性。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4.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Spring Transaction</a:t>
            </a:r>
            <a:r>
              <a:rPr lang="zh-CN" altLang="en-US" sz="1400" dirty="0">
                <a:latin typeface="+mn-ea"/>
              </a:rPr>
              <a:t>：事务管理框架，使用</a:t>
            </a:r>
            <a:r>
              <a:rPr lang="en-US" altLang="zh-CN" sz="1400" dirty="0">
                <a:latin typeface="+mn-ea"/>
              </a:rPr>
              <a:t> @Transactional </a:t>
            </a:r>
            <a:r>
              <a:rPr lang="zh-CN" altLang="en-US" sz="1400" dirty="0">
                <a:latin typeface="+mn-ea"/>
              </a:rPr>
              <a:t>注解确保数据操作一致性和完整性。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5.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SQLite</a:t>
            </a:r>
            <a:r>
              <a:rPr lang="zh-CN" altLang="en-US" sz="1400" dirty="0">
                <a:latin typeface="+mn-ea"/>
              </a:rPr>
              <a:t>：轻量级数据库，配置在</a:t>
            </a:r>
            <a:r>
              <a:rPr lang="en-US" altLang="zh-CN" sz="1400" dirty="0">
                <a:latin typeface="+mn-ea"/>
              </a:rPr>
              <a:t> application.yml </a:t>
            </a:r>
            <a:r>
              <a:rPr lang="zh-CN" altLang="en-US" sz="1400" dirty="0">
                <a:latin typeface="+mn-ea"/>
              </a:rPr>
              <a:t>中，连接</a:t>
            </a:r>
            <a:r>
              <a:rPr lang="en-US" altLang="zh-CN" sz="1400" dirty="0">
                <a:latin typeface="+mn-ea"/>
              </a:rPr>
              <a:t> URL </a:t>
            </a:r>
            <a:r>
              <a:rPr lang="zh-CN" altLang="en-US" sz="1400" dirty="0">
                <a:latin typeface="+mn-ea"/>
              </a:rPr>
              <a:t>为</a:t>
            </a:r>
            <a:r>
              <a:rPr lang="en-US" altLang="zh-CN" sz="1400" dirty="0">
                <a:latin typeface="+mn-ea"/>
              </a:rPr>
              <a:t> jdbc:sqlite:database\cbbshop.db</a:t>
            </a:r>
            <a:r>
              <a:rPr lang="zh-CN" altLang="en-US" sz="1400" dirty="0">
                <a:latin typeface="+mn-ea"/>
              </a:rPr>
              <a:t>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6.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RESTful API</a:t>
            </a:r>
            <a:r>
              <a:rPr lang="zh-CN" altLang="en-US" sz="1400" dirty="0">
                <a:latin typeface="+mn-ea"/>
              </a:rPr>
              <a:t>：通过</a:t>
            </a:r>
            <a:r>
              <a:rPr lang="en-US" altLang="zh-CN" sz="1400" dirty="0">
                <a:latin typeface="+mn-ea"/>
              </a:rPr>
              <a:t> Spring MVC </a:t>
            </a:r>
            <a:r>
              <a:rPr lang="zh-CN" altLang="en-US" sz="1400" dirty="0">
                <a:latin typeface="+mn-ea"/>
              </a:rPr>
              <a:t>提供</a:t>
            </a:r>
            <a:r>
              <a:rPr lang="en-US" altLang="zh-CN" sz="1400" dirty="0">
                <a:latin typeface="+mn-ea"/>
              </a:rPr>
              <a:t> RESTful API </a:t>
            </a:r>
            <a:r>
              <a:rPr lang="zh-CN" altLang="en-US" sz="1400" dirty="0">
                <a:latin typeface="+mn-ea"/>
              </a:rPr>
              <a:t>接口，控制器类如</a:t>
            </a:r>
            <a:r>
              <a:rPr lang="en-US" altLang="zh-CN" sz="1400" dirty="0">
                <a:latin typeface="+mn-ea"/>
              </a:rPr>
              <a:t> UserController</a:t>
            </a:r>
            <a:r>
              <a:rPr lang="zh-CN" altLang="en-US" sz="1400" dirty="0">
                <a:latin typeface="+mn-ea"/>
              </a:rPr>
              <a:t>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7.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Maven</a:t>
            </a:r>
            <a:r>
              <a:rPr lang="zh-CN" altLang="en-US" sz="1400" dirty="0">
                <a:latin typeface="+mn-ea"/>
              </a:rPr>
              <a:t>：项目构建与依赖管理工具，配置文件为</a:t>
            </a:r>
            <a:r>
              <a:rPr lang="en-US" altLang="zh-CN" sz="1400" dirty="0">
                <a:latin typeface="+mn-ea"/>
              </a:rPr>
              <a:t> pom.xml</a:t>
            </a:r>
            <a:r>
              <a:rPr lang="zh-CN" altLang="en-US" sz="1400" dirty="0">
                <a:latin typeface="+mn-ea"/>
              </a:rPr>
              <a:t>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8.</a:t>
            </a: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日志管理</a:t>
            </a:r>
            <a:r>
              <a:rPr lang="zh-CN" altLang="en-US" sz="1400" dirty="0">
                <a:latin typeface="+mn-ea"/>
              </a:rPr>
              <a:t>：使用</a:t>
            </a:r>
            <a:r>
              <a:rPr lang="en-US" altLang="zh-CN" sz="1400" dirty="0">
                <a:latin typeface="+mn-ea"/>
              </a:rPr>
              <a:t> Spring Boot </a:t>
            </a:r>
            <a:r>
              <a:rPr lang="zh-CN" altLang="en-US" sz="1400" dirty="0">
                <a:latin typeface="+mn-ea"/>
              </a:rPr>
              <a:t>提供的日志功能，配置在</a:t>
            </a:r>
            <a:r>
              <a:rPr lang="en-US" altLang="zh-CN" sz="1400" dirty="0">
                <a:latin typeface="+mn-ea"/>
              </a:rPr>
              <a:t> application.yml </a:t>
            </a:r>
            <a:r>
              <a:rPr lang="zh-CN" altLang="en-US" sz="1400" dirty="0">
                <a:latin typeface="+mn-ea"/>
              </a:rPr>
              <a:t>中。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9.</a:t>
            </a: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静态资源管理</a:t>
            </a:r>
            <a:r>
              <a:rPr lang="zh-CN" altLang="en-US" sz="1400" dirty="0">
                <a:latin typeface="+mn-ea"/>
              </a:rPr>
              <a:t>：静态资源存放在</a:t>
            </a:r>
            <a:r>
              <a:rPr lang="en-US" altLang="zh-CN" sz="1400" dirty="0">
                <a:latin typeface="+mn-ea"/>
              </a:rPr>
              <a:t> images </a:t>
            </a:r>
            <a:r>
              <a:rPr lang="zh-CN" altLang="en-US" sz="1400" dirty="0">
                <a:latin typeface="+mn-ea"/>
              </a:rPr>
              <a:t>目录，通过</a:t>
            </a:r>
            <a:r>
              <a:rPr lang="en-US" altLang="zh-CN" sz="1400" dirty="0">
                <a:latin typeface="+mn-ea"/>
              </a:rPr>
              <a:t> Spring Boot </a:t>
            </a:r>
            <a:r>
              <a:rPr lang="zh-CN" altLang="en-US" sz="1400" dirty="0">
                <a:latin typeface="+mn-ea"/>
              </a:rPr>
              <a:t>的静态资源映射管理。</a:t>
            </a:r>
          </a:p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+mn-ea"/>
              </a:rPr>
              <a:t>10.</a:t>
            </a:r>
            <a:r>
              <a:rPr lang="en-US" altLang="zh-CN" sz="1400" b="1" dirty="0">
                <a:solidFill>
                  <a:srgbClr val="FFCA25"/>
                </a:solidFill>
                <a:latin typeface="+mn-ea"/>
              </a:rPr>
              <a:t>IDE </a:t>
            </a: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配置</a:t>
            </a:r>
            <a:r>
              <a:rPr lang="zh-CN" altLang="en-US" sz="1400" dirty="0">
                <a:latin typeface="+mn-ea"/>
              </a:rPr>
              <a:t>：项目包含</a:t>
            </a:r>
            <a:r>
              <a:rPr lang="en-US" altLang="zh-CN" sz="1400" dirty="0">
                <a:latin typeface="+mn-ea"/>
              </a:rPr>
              <a:t> IntelliJ IDEA </a:t>
            </a:r>
            <a:r>
              <a:rPr lang="zh-CN" altLang="en-US" sz="1400" dirty="0">
                <a:latin typeface="+mn-ea"/>
              </a:rPr>
              <a:t>的配置文件，便于开发与调试。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文本框 87"/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/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pic>
        <p:nvPicPr>
          <p:cNvPr id="90" name="图片 1" descr="Untitled diagram-2024-12-31-170129"/>
          <p:cNvPicPr>
            <a:picLocks noChangeAspect="1"/>
          </p:cNvPicPr>
          <p:nvPr/>
        </p:nvPicPr>
        <p:blipFill>
          <a:blip r:embed="rId4"/>
          <a:srcRect l="704" t="2618" r="1062" b="1853"/>
          <a:stretch>
            <a:fillRect/>
          </a:stretch>
        </p:blipFill>
        <p:spPr>
          <a:xfrm>
            <a:off x="488280" y="764896"/>
            <a:ext cx="11205607" cy="6093104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1676242" y="1268122"/>
            <a:ext cx="401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概要设计</a:t>
            </a:r>
            <a:r>
              <a:rPr lang="en-US" altLang="zh-CN" sz="2400" dirty="0"/>
              <a:t>-</a:t>
            </a:r>
            <a:r>
              <a:rPr lang="zh-CN" altLang="en-US" sz="2400" dirty="0"/>
              <a:t>数据库设计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7C10469A-B283-A200-FA7C-DE10A700DB4A}"/>
              </a:ext>
            </a:extLst>
          </p:cNvPr>
          <p:cNvSpPr/>
          <p:nvPr/>
        </p:nvSpPr>
        <p:spPr>
          <a:xfrm>
            <a:off x="6691673" y="4072846"/>
            <a:ext cx="1596302" cy="1468577"/>
          </a:xfrm>
          <a:prstGeom prst="roundRect">
            <a:avLst/>
          </a:prstGeom>
          <a:noFill/>
          <a:ln w="28575">
            <a:solidFill>
              <a:srgbClr val="3C4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购物车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91222099-46B5-2C76-EA69-4AA3E5300764}"/>
              </a:ext>
            </a:extLst>
          </p:cNvPr>
          <p:cNvSpPr/>
          <p:nvPr/>
        </p:nvSpPr>
        <p:spPr>
          <a:xfrm>
            <a:off x="8428270" y="4072846"/>
            <a:ext cx="1596302" cy="1468577"/>
          </a:xfrm>
          <a:prstGeom prst="roundRect">
            <a:avLst/>
          </a:prstGeom>
          <a:noFill/>
          <a:ln w="28575">
            <a:solidFill>
              <a:srgbClr val="3C4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收藏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8407D3BF-B70C-85D7-A56E-773EC661CA9C}"/>
              </a:ext>
            </a:extLst>
          </p:cNvPr>
          <p:cNvSpPr/>
          <p:nvPr/>
        </p:nvSpPr>
        <p:spPr>
          <a:xfrm>
            <a:off x="6841605" y="5683563"/>
            <a:ext cx="1596302" cy="1143829"/>
          </a:xfrm>
          <a:prstGeom prst="roundRect">
            <a:avLst/>
          </a:prstGeom>
          <a:noFill/>
          <a:ln w="28575">
            <a:solidFill>
              <a:srgbClr val="FFCA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CA25"/>
                </a:solidFill>
              </a:rPr>
              <a:t>订单</a:t>
            </a:r>
            <a:endParaRPr lang="en-US" altLang="zh-CN" dirty="0">
              <a:solidFill>
                <a:srgbClr val="FFCA25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30AAC640-94AC-12BB-163E-B42DAE6DF0CB}"/>
              </a:ext>
            </a:extLst>
          </p:cNvPr>
          <p:cNvSpPr/>
          <p:nvPr/>
        </p:nvSpPr>
        <p:spPr>
          <a:xfrm>
            <a:off x="10200584" y="3889854"/>
            <a:ext cx="1596302" cy="1281586"/>
          </a:xfrm>
          <a:prstGeom prst="roundRect">
            <a:avLst/>
          </a:prstGeom>
          <a:noFill/>
          <a:ln w="28575">
            <a:solidFill>
              <a:srgbClr val="FFCA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CA25"/>
                </a:solidFill>
              </a:rPr>
              <a:t>订单（</a:t>
            </a:r>
            <a:r>
              <a:rPr lang="en-US" altLang="zh-CN" dirty="0">
                <a:solidFill>
                  <a:srgbClr val="FFCA25"/>
                </a:solidFill>
              </a:rPr>
              <a:t>2</a:t>
            </a:r>
            <a:r>
              <a:rPr lang="zh-CN" altLang="en-US" dirty="0">
                <a:solidFill>
                  <a:srgbClr val="FFCA25"/>
                </a:solidFill>
              </a:rPr>
              <a:t>）</a:t>
            </a:r>
            <a:endParaRPr lang="en-US" altLang="zh-CN" dirty="0">
              <a:solidFill>
                <a:srgbClr val="FFCA25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05B72B89-5F5D-DAC6-DD87-CD6C25B7E471}"/>
              </a:ext>
            </a:extLst>
          </p:cNvPr>
          <p:cNvSpPr/>
          <p:nvPr/>
        </p:nvSpPr>
        <p:spPr>
          <a:xfrm>
            <a:off x="8608693" y="1551695"/>
            <a:ext cx="2084763" cy="1877305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用户信息（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E78D23BC-E091-609A-36E8-82DF47675C1D}"/>
              </a:ext>
            </a:extLst>
          </p:cNvPr>
          <p:cNvSpPr/>
          <p:nvPr/>
        </p:nvSpPr>
        <p:spPr>
          <a:xfrm>
            <a:off x="431053" y="2003265"/>
            <a:ext cx="6119939" cy="374932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商品信息（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BD8A6EA7-8A32-9C77-001B-8B20E7DDB8AA}"/>
              </a:ext>
            </a:extLst>
          </p:cNvPr>
          <p:cNvSpPr/>
          <p:nvPr/>
        </p:nvSpPr>
        <p:spPr>
          <a:xfrm>
            <a:off x="4476879" y="573609"/>
            <a:ext cx="3064040" cy="108029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         分类（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）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文本框 90"/>
          <p:cNvSpPr txBox="1"/>
          <p:nvPr/>
        </p:nvSpPr>
        <p:spPr>
          <a:xfrm>
            <a:off x="4887961" y="784998"/>
            <a:ext cx="2074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3C4353"/>
                </a:solidFill>
                <a:latin typeface="+mn-ea"/>
              </a:rPr>
              <a:t>变迁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90394" y="967726"/>
            <a:ext cx="197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68105" y="799465"/>
            <a:ext cx="1499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升级包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3120" y="1553210"/>
            <a:ext cx="3473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</a:t>
            </a:r>
            <a:r>
              <a:rPr lang="en-US" altLang="zh-CN"/>
              <a:t> JSP </a:t>
            </a:r>
            <a:r>
              <a:rPr lang="zh-CN" altLang="en-US"/>
              <a:t>和</a:t>
            </a:r>
            <a:r>
              <a:rPr lang="en-US" altLang="zh-CN"/>
              <a:t> Servlet </a:t>
            </a:r>
            <a:r>
              <a:rPr lang="zh-CN" altLang="en-US"/>
              <a:t>作为视图渲染和控制器实现，配合轻量级的</a:t>
            </a:r>
            <a:r>
              <a:rPr lang="en-US" altLang="zh-CN"/>
              <a:t> SQLite </a:t>
            </a:r>
            <a:r>
              <a:rPr lang="zh-CN" altLang="en-US"/>
              <a:t>数据库。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42885" y="1511935"/>
            <a:ext cx="3533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</a:t>
            </a:r>
            <a:r>
              <a:rPr lang="zh-CN" altLang="en-US"/>
              <a:t>使用</a:t>
            </a:r>
            <a:r>
              <a:rPr lang="en-US" altLang="zh-CN"/>
              <a:t>Spring Boot + vue</a:t>
            </a:r>
            <a:r>
              <a:rPr lang="zh-CN" altLang="en-US"/>
              <a:t>，前后端分离，保留</a:t>
            </a:r>
            <a:r>
              <a:rPr lang="en-US" altLang="zh-CN"/>
              <a:t> SQLite </a:t>
            </a:r>
            <a:r>
              <a:rPr lang="zh-CN" altLang="en-US"/>
              <a:t>数据库。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991235" y="2807335"/>
            <a:ext cx="3140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代码耦合严重，页面渲染效率低，扩展性差。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8025765" y="2696845"/>
            <a:ext cx="3167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代码解耦，提升模块化和可维护性，安全性和稳定性显著增强。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1142369" y="4658459"/>
            <a:ext cx="2515231" cy="646331"/>
          </a:xfrm>
          <a:prstGeom prst="rect">
            <a:avLst/>
          </a:prstGeom>
          <a:ln w="6350" cap="flat" cmpd="sng" algn="ctr">
            <a:noFill/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卖家表、买家表、商品表、意向表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8124026" y="3926543"/>
            <a:ext cx="3106420" cy="2308324"/>
          </a:xfrm>
          <a:prstGeom prst="rect">
            <a:avLst/>
          </a:prstGeom>
          <a:noFill/>
          <a:ln w="12700">
            <a:solidFill>
              <a:srgbClr val="39404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升级包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数据库：删除卖家表、意向表，增加用户表、分类表、商品图片表、商品描述表、富媒体表、订单表。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升级包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数据库：修改订单表、增加订单项表、购物车表、收藏夹表。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650231" y="1427024"/>
            <a:ext cx="3723005" cy="2314575"/>
          </a:xfrm>
          <a:prstGeom prst="rect">
            <a:avLst/>
          </a:prstGeom>
          <a:ln w="38100" cap="flat" cmpd="sng" algn="ctr">
            <a:solidFill>
              <a:srgbClr val="39404F"/>
            </a:solidFill>
            <a:prstDash val="solid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7831498" y="1224213"/>
            <a:ext cx="3404870" cy="2482215"/>
          </a:xfrm>
          <a:prstGeom prst="rect">
            <a:avLst/>
          </a:prstGeom>
          <a:noFill/>
          <a:ln w="12700">
            <a:solidFill>
              <a:srgbClr val="39404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4653915" y="2533650"/>
            <a:ext cx="2815590" cy="0"/>
          </a:xfrm>
          <a:prstGeom prst="straightConnector1">
            <a:avLst/>
          </a:prstGeom>
          <a:ln w="6350" cap="flat" cmpd="sng" algn="ctr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4587875" y="4978400"/>
            <a:ext cx="2815590" cy="0"/>
          </a:xfrm>
          <a:prstGeom prst="straightConnector1">
            <a:avLst/>
          </a:prstGeom>
          <a:ln w="6350" cap="flat" cmpd="sng" algn="ctr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10259245" y="6330806"/>
            <a:ext cx="12121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BAET 01</a:t>
            </a:r>
            <a:endParaRPr lang="zh-CN" altLang="en-US" dirty="0">
              <a:solidFill>
                <a:schemeClr val="bg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520193F-06A3-252C-CE59-6DEEC54A1B04}"/>
              </a:ext>
            </a:extLst>
          </p:cNvPr>
          <p:cNvSpPr txBox="1"/>
          <p:nvPr/>
        </p:nvSpPr>
        <p:spPr>
          <a:xfrm>
            <a:off x="767040" y="4297967"/>
            <a:ext cx="3255296" cy="1425714"/>
          </a:xfrm>
          <a:prstGeom prst="rect">
            <a:avLst/>
          </a:prstGeom>
          <a:ln w="38100" cap="flat" cmpd="sng" algn="ctr">
            <a:solidFill>
              <a:srgbClr val="39404F"/>
            </a:solidFill>
            <a:prstDash val="solid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10056539" y="5861813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240008" y="5877033"/>
            <a:ext cx="1578077" cy="825909"/>
            <a:chOff x="10051027" y="5869460"/>
            <a:chExt cx="1578077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02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cbb-shop/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backend/                # </a:t>
              </a:r>
              <a:r>
                <a:rPr lang="zh-CN" altLang="en-US" dirty="0"/>
                <a:t>后端代码（</a:t>
              </a:r>
              <a:r>
                <a:rPr lang="en-US" altLang="zh-CN" dirty="0"/>
                <a:t>Spring Boot</a:t>
              </a:r>
              <a:r>
                <a:rPr lang="zh-CN" altLang="en-US" dirty="0"/>
                <a:t>）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src/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pom.xml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frontend/               # </a:t>
              </a:r>
              <a:r>
                <a:rPr lang="zh-CN" altLang="en-US" dirty="0"/>
                <a:t>前端代码（</a:t>
              </a:r>
              <a:r>
                <a:rPr lang="en-US" altLang="zh-CN" dirty="0"/>
                <a:t>Vue.js</a:t>
              </a:r>
              <a:r>
                <a:rPr lang="zh-CN" altLang="en-US" dirty="0"/>
                <a:t>）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src/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package.json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.git/                   # Git</a:t>
              </a:r>
              <a:r>
                <a:rPr lang="zh-CN" altLang="en-US" dirty="0"/>
                <a:t>版本控制文件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.gitignore              # </a:t>
              </a:r>
              <a:r>
                <a:rPr lang="zh-CN" altLang="en-US" dirty="0"/>
                <a:t>忽略的文件类型</a:t>
              </a:r>
            </a:p>
            <a:p>
              <a:pPr algn="ctr"/>
              <a:r>
                <a:rPr lang="en-US" altLang="en-US" dirty="0"/>
                <a:t>└──</a:t>
              </a:r>
              <a:r>
                <a:rPr lang="en-US" altLang="zh-CN" dirty="0"/>
                <a:t> README.md               # </a:t>
              </a:r>
              <a:r>
                <a:rPr lang="zh-CN" altLang="en-US" dirty="0"/>
                <a:t>项目说明文档</a:t>
              </a:r>
            </a:p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521460" y="1276350"/>
            <a:ext cx="274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n-ea"/>
              </a:rPr>
              <a:t>02</a:t>
            </a:r>
            <a:r>
              <a:rPr lang="zh-CN" altLang="en-US" sz="3200" dirty="0">
                <a:latin typeface="+mn-ea"/>
              </a:rPr>
              <a:t>源代码管理</a:t>
            </a:r>
          </a:p>
        </p:txBody>
      </p:sp>
      <p:sp>
        <p:nvSpPr>
          <p:cNvPr id="89" name="矩形 88"/>
          <p:cNvSpPr/>
          <p:nvPr/>
        </p:nvSpPr>
        <p:spPr>
          <a:xfrm>
            <a:off x="4245118" y="1361195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dirty="0">
                <a:latin typeface="+mn-ea"/>
              </a:rPr>
              <a:t>源码目录结构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833434" y="2054225"/>
            <a:ext cx="2748915" cy="1820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我们的项目（</a:t>
            </a:r>
            <a:r>
              <a:rPr lang="en-US" altLang="zh-CN" sz="1600" dirty="0">
                <a:latin typeface="+mn-ea"/>
              </a:rPr>
              <a:t>cbb-shop</a:t>
            </a:r>
            <a:r>
              <a:rPr lang="zh-CN" altLang="en-US" sz="1600" dirty="0">
                <a:latin typeface="+mn-ea"/>
              </a:rPr>
              <a:t>）的源码目录结构如下：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091046" y="1828268"/>
            <a:ext cx="4380296" cy="3917212"/>
          </a:xfrm>
          <a:prstGeom prst="rect">
            <a:avLst/>
          </a:prstGeom>
          <a:noFill/>
          <a:ln w="28575" cmpd="sng">
            <a:solidFill>
              <a:srgbClr val="FFCA25"/>
            </a:solidFill>
            <a:prstDash val="sysDash"/>
          </a:ln>
        </p:spPr>
        <p:txBody>
          <a:bodyPr wrap="square" rtlCol="0">
            <a:noAutofit/>
          </a:bodyPr>
          <a:lstStyle/>
          <a:p>
            <a:r>
              <a:rPr lang="en-US" altLang="zh-CN" dirty="0" err="1"/>
              <a:t>cbb</a:t>
            </a:r>
            <a:r>
              <a:rPr lang="en-US" altLang="zh-CN" dirty="0"/>
              <a:t>-shop/</a:t>
            </a:r>
          </a:p>
          <a:p>
            <a:r>
              <a:rPr lang="en-US" altLang="en-US" dirty="0"/>
              <a:t>├──</a:t>
            </a:r>
            <a:r>
              <a:rPr lang="en-US" altLang="zh-CN" dirty="0"/>
              <a:t> backend/                # </a:t>
            </a:r>
            <a:r>
              <a:rPr lang="zh-CN" altLang="en-US" dirty="0"/>
              <a:t>后端代码（</a:t>
            </a:r>
            <a:r>
              <a:rPr lang="en-US" altLang="zh-CN" dirty="0"/>
              <a:t>Spring Boot</a:t>
            </a:r>
            <a:r>
              <a:rPr lang="zh-CN" altLang="en-US" dirty="0"/>
              <a:t>）</a:t>
            </a:r>
          </a:p>
          <a:p>
            <a:r>
              <a:rPr lang="en-US" altLang="en-US" dirty="0"/>
              <a:t>│</a:t>
            </a:r>
            <a:r>
              <a:rPr lang="en-US" altLang="zh-CN" dirty="0"/>
              <a:t>   </a:t>
            </a:r>
            <a:r>
              <a:rPr lang="en-US" altLang="en-US" dirty="0"/>
              <a:t>├──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/</a:t>
            </a:r>
          </a:p>
          <a:p>
            <a:r>
              <a:rPr lang="en-US" altLang="en-US" dirty="0"/>
              <a:t>│</a:t>
            </a:r>
            <a:r>
              <a:rPr lang="en-US" altLang="zh-CN" dirty="0"/>
              <a:t>   </a:t>
            </a:r>
            <a:r>
              <a:rPr lang="en-US" altLang="en-US" dirty="0"/>
              <a:t>├──</a:t>
            </a:r>
            <a:r>
              <a:rPr lang="en-US" altLang="zh-CN" dirty="0"/>
              <a:t> pom.xml</a:t>
            </a:r>
          </a:p>
          <a:p>
            <a:r>
              <a:rPr lang="en-US" altLang="en-US" dirty="0"/>
              <a:t>├──</a:t>
            </a:r>
            <a:r>
              <a:rPr lang="en-US" altLang="zh-CN" dirty="0"/>
              <a:t> frontend/               # </a:t>
            </a:r>
            <a:r>
              <a:rPr lang="zh-CN" altLang="en-US" dirty="0"/>
              <a:t>前端代码（</a:t>
            </a:r>
            <a:r>
              <a:rPr lang="en-US" altLang="zh-CN" dirty="0"/>
              <a:t>Vue.js</a:t>
            </a:r>
            <a:r>
              <a:rPr lang="zh-CN" altLang="en-US" dirty="0"/>
              <a:t>）</a:t>
            </a:r>
          </a:p>
          <a:p>
            <a:r>
              <a:rPr lang="en-US" altLang="en-US" dirty="0"/>
              <a:t>│</a:t>
            </a:r>
            <a:r>
              <a:rPr lang="en-US" altLang="zh-CN" dirty="0"/>
              <a:t>   </a:t>
            </a:r>
            <a:r>
              <a:rPr lang="en-US" altLang="en-US" dirty="0"/>
              <a:t>├──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/</a:t>
            </a:r>
          </a:p>
          <a:p>
            <a:r>
              <a:rPr lang="en-US" altLang="en-US" dirty="0"/>
              <a:t>│</a:t>
            </a:r>
            <a:r>
              <a:rPr lang="en-US" altLang="zh-CN" dirty="0"/>
              <a:t>   </a:t>
            </a:r>
            <a:r>
              <a:rPr lang="en-US" altLang="en-US" dirty="0"/>
              <a:t>├──</a:t>
            </a:r>
            <a:r>
              <a:rPr lang="en-US" altLang="zh-CN" dirty="0"/>
              <a:t> </a:t>
            </a:r>
            <a:r>
              <a:rPr lang="en-US" altLang="zh-CN" dirty="0" err="1"/>
              <a:t>package.json</a:t>
            </a:r>
            <a:r>
              <a:rPr lang="en-US" altLang="zh-CN" dirty="0">
                <a:sym typeface="+mn-ea"/>
              </a:rPr>
              <a:t> </a:t>
            </a:r>
            <a:endParaRPr lang="en-US" altLang="zh-CN" dirty="0"/>
          </a:p>
          <a:p>
            <a:r>
              <a:rPr lang="en-US" altLang="en-US" dirty="0"/>
              <a:t>├──</a:t>
            </a:r>
            <a:r>
              <a:rPr lang="en-US" altLang="zh-CN" dirty="0"/>
              <a:t> .git/                  	     # Git</a:t>
            </a:r>
            <a:r>
              <a:rPr lang="zh-CN" altLang="en-US" dirty="0"/>
              <a:t>版本控制文件</a:t>
            </a:r>
          </a:p>
          <a:p>
            <a:r>
              <a:rPr lang="en-US" altLang="en-US" dirty="0"/>
              <a:t>├──</a:t>
            </a:r>
            <a:r>
              <a:rPr lang="en-US" altLang="zh-CN" dirty="0"/>
              <a:t> .</a:t>
            </a:r>
            <a:r>
              <a:rPr lang="en-US" altLang="zh-CN" dirty="0" err="1"/>
              <a:t>gitignore</a:t>
            </a:r>
            <a:r>
              <a:rPr lang="en-US" altLang="zh-CN" dirty="0"/>
              <a:t>              # </a:t>
            </a:r>
            <a:r>
              <a:rPr lang="zh-CN" altLang="en-US" dirty="0"/>
              <a:t>忽略的文件类型</a:t>
            </a:r>
          </a:p>
          <a:p>
            <a:r>
              <a:rPr lang="en-US" altLang="en-US" dirty="0">
                <a:sym typeface="+mn-ea"/>
              </a:rPr>
              <a:t>├──</a:t>
            </a:r>
            <a:r>
              <a:rPr lang="en-US" altLang="zh-CN" dirty="0">
                <a:sym typeface="+mn-ea"/>
              </a:rPr>
              <a:t> test/   	    # </a:t>
            </a:r>
            <a:r>
              <a:rPr lang="zh-CN" altLang="en-US" dirty="0">
                <a:sym typeface="+mn-ea"/>
              </a:rPr>
              <a:t>测试相关</a:t>
            </a:r>
            <a:endParaRPr lang="en-US" altLang="zh-CN" dirty="0">
              <a:sym typeface="+mn-ea"/>
            </a:endParaRPr>
          </a:p>
          <a:p>
            <a:r>
              <a:rPr lang="en-US" altLang="en-US" dirty="0">
                <a:sym typeface="+mn-ea"/>
              </a:rPr>
              <a:t>├──</a:t>
            </a:r>
            <a:r>
              <a:rPr lang="en-US" altLang="zh-CN" dirty="0">
                <a:sym typeface="+mn-ea"/>
              </a:rPr>
              <a:t> doc/  </a:t>
            </a:r>
            <a:r>
              <a:rPr lang="en-US" altLang="zh-CN" dirty="0"/>
              <a:t>	    </a:t>
            </a:r>
            <a:r>
              <a:rPr lang="en-US" altLang="zh-CN" dirty="0">
                <a:sym typeface="+mn-ea"/>
              </a:rPr>
              <a:t># </a:t>
            </a:r>
            <a:r>
              <a:rPr lang="en-US" altLang="zh-CN" dirty="0" err="1">
                <a:sym typeface="+mn-ea"/>
              </a:rPr>
              <a:t>存放相关文件</a:t>
            </a:r>
            <a:r>
              <a:rPr lang="en-US" altLang="zh-CN" dirty="0">
                <a:sym typeface="+mn-ea"/>
              </a:rPr>
              <a:t>。</a:t>
            </a:r>
            <a:endParaRPr lang="zh-CN" altLang="en-US" dirty="0"/>
          </a:p>
          <a:p>
            <a:r>
              <a:rPr lang="en-US" altLang="en-US" dirty="0"/>
              <a:t>└──</a:t>
            </a:r>
            <a:r>
              <a:rPr lang="en-US" altLang="zh-CN" dirty="0"/>
              <a:t> README.md               # </a:t>
            </a:r>
            <a:r>
              <a:rPr lang="zh-CN" altLang="en-US" dirty="0"/>
              <a:t>项目说明文档</a:t>
            </a:r>
          </a:p>
          <a:p>
            <a:endParaRPr lang="zh-CN" altLang="en-US" dirty="0"/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660" y="2082800"/>
            <a:ext cx="3308985" cy="350647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5"/>
          <a:srcRect r="25760"/>
          <a:stretch>
            <a:fillRect/>
          </a:stretch>
        </p:blipFill>
        <p:spPr>
          <a:xfrm>
            <a:off x="1205093" y="3131216"/>
            <a:ext cx="2130425" cy="2349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105" grpId="0"/>
      <p:bldP spid="105" grpId="1"/>
      <p:bldP spid="90" grpId="0" bldLvl="0" animBg="1"/>
      <p:bldP spid="9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10056539" y="5861813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240008" y="5877033"/>
            <a:ext cx="1578077" cy="825909"/>
            <a:chOff x="10051027" y="5869460"/>
            <a:chExt cx="1578077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02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cbb-shop/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backend/                # </a:t>
              </a:r>
              <a:r>
                <a:rPr lang="zh-CN" altLang="en-US" dirty="0"/>
                <a:t>后端代码（</a:t>
              </a:r>
              <a:r>
                <a:rPr lang="en-US" altLang="zh-CN" dirty="0"/>
                <a:t>Spring Boot</a:t>
              </a:r>
              <a:r>
                <a:rPr lang="zh-CN" altLang="en-US" dirty="0"/>
                <a:t>）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src/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pom.xml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frontend/               # </a:t>
              </a:r>
              <a:r>
                <a:rPr lang="zh-CN" altLang="en-US" dirty="0"/>
                <a:t>前端代码（</a:t>
              </a:r>
              <a:r>
                <a:rPr lang="en-US" altLang="zh-CN" dirty="0"/>
                <a:t>Vue.js</a:t>
              </a:r>
              <a:r>
                <a:rPr lang="zh-CN" altLang="en-US" dirty="0"/>
                <a:t>）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src/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package.json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.git/                   # Git</a:t>
              </a:r>
              <a:r>
                <a:rPr lang="zh-CN" altLang="en-US" dirty="0"/>
                <a:t>版本控制文件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.gitignore              # </a:t>
              </a:r>
              <a:r>
                <a:rPr lang="zh-CN" altLang="en-US" dirty="0"/>
                <a:t>忽略的文件类型</a:t>
              </a:r>
            </a:p>
            <a:p>
              <a:pPr algn="ctr"/>
              <a:r>
                <a:rPr lang="en-US" altLang="en-US" dirty="0"/>
                <a:t>└──</a:t>
              </a:r>
              <a:r>
                <a:rPr lang="en-US" altLang="zh-CN" dirty="0"/>
                <a:t> README.md               # </a:t>
              </a:r>
              <a:r>
                <a:rPr lang="zh-CN" altLang="en-US" dirty="0"/>
                <a:t>项目说明文档</a:t>
              </a:r>
            </a:p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521460" y="1276350"/>
            <a:ext cx="2379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源代码管理</a:t>
            </a:r>
          </a:p>
        </p:txBody>
      </p:sp>
      <p:sp>
        <p:nvSpPr>
          <p:cNvPr id="89" name="矩形 88"/>
          <p:cNvSpPr/>
          <p:nvPr/>
        </p:nvSpPr>
        <p:spPr>
          <a:xfrm>
            <a:off x="3901440" y="1395730"/>
            <a:ext cx="13125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latin typeface="+mn-ea"/>
              </a:rPr>
              <a:t>分支策略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1213485" y="2366645"/>
            <a:ext cx="2834005" cy="263017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在版本控制系统中，合理的分支策略对于项目的高效管理至关重要。我们采用了</a:t>
            </a:r>
            <a:r>
              <a:rPr lang="en-US" altLang="zh-CN" sz="1600" dirty="0">
                <a:latin typeface="+mn-ea"/>
              </a:rPr>
              <a:t> Git Flow </a:t>
            </a:r>
            <a:r>
              <a:rPr lang="zh-CN" altLang="en-US" sz="1600" dirty="0">
                <a:latin typeface="+mn-ea"/>
              </a:rPr>
              <a:t>分支策略，这种策略通过定义清晰的分支角色，确保了代码在不同阶段的稳定性与可扩展性。</a:t>
            </a:r>
          </a:p>
        </p:txBody>
      </p:sp>
      <p:pic>
        <p:nvPicPr>
          <p:cNvPr id="91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078" y="1485583"/>
            <a:ext cx="5272405" cy="177863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文本框 91"/>
          <p:cNvSpPr txBox="1"/>
          <p:nvPr/>
        </p:nvSpPr>
        <p:spPr>
          <a:xfrm>
            <a:off x="4942077" y="3443535"/>
            <a:ext cx="6496685" cy="2584450"/>
          </a:xfrm>
          <a:prstGeom prst="rect">
            <a:avLst/>
          </a:prstGeom>
          <a:noFill/>
          <a:ln w="12700" cmpd="sng">
            <a:solidFill>
              <a:srgbClr val="FFCA25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master</a:t>
            </a:r>
            <a:r>
              <a:rPr lang="zh-CN" altLang="en-US" b="1" dirty="0"/>
              <a:t>：</a:t>
            </a:r>
            <a:r>
              <a:rPr lang="zh-CN" altLang="en-US" dirty="0"/>
              <a:t>主分支，始终保持稳定，只有经过测试并准备发布的版本才会合并到该分支。</a:t>
            </a:r>
          </a:p>
          <a:p>
            <a:r>
              <a:rPr lang="en-US" altLang="zh-CN" b="1" dirty="0"/>
              <a:t>develop：</a:t>
            </a:r>
            <a:r>
              <a:rPr lang="zh-CN" altLang="en-US" dirty="0"/>
              <a:t>开发分支，所有新的功能开发和集成在此分支上进行，</a:t>
            </a:r>
            <a:r>
              <a:rPr lang="en-US" altLang="zh-CN" dirty="0"/>
              <a:t>develop </a:t>
            </a:r>
            <a:r>
              <a:rPr lang="zh-CN" altLang="en-US" dirty="0"/>
              <a:t>分支是各个功能分支合并的基础分支。</a:t>
            </a:r>
          </a:p>
          <a:p>
            <a:r>
              <a:rPr lang="en-US" altLang="zh-CN" b="1" dirty="0"/>
              <a:t>xxx</a:t>
            </a:r>
            <a:r>
              <a:rPr lang="zh-CN" altLang="en-US" dirty="0"/>
              <a:t>：按照开发人员分支，用于组员个人开发。在</a:t>
            </a:r>
            <a:r>
              <a:rPr lang="en-US" altLang="zh-CN" dirty="0"/>
              <a:t> develop </a:t>
            </a:r>
            <a:r>
              <a:rPr lang="zh-CN" altLang="en-US" dirty="0"/>
              <a:t>分支上创建，每完成一个功能就合并回</a:t>
            </a:r>
            <a:r>
              <a:rPr lang="en-US" altLang="zh-CN" dirty="0"/>
              <a:t> develop</a:t>
            </a:r>
            <a:r>
              <a:rPr lang="zh-CN" altLang="en-US" dirty="0"/>
              <a:t>。</a:t>
            </a:r>
          </a:p>
          <a:p>
            <a:r>
              <a:rPr lang="en-US" altLang="zh-CN" b="1" dirty="0"/>
              <a:t>release/xxx</a:t>
            </a:r>
            <a:r>
              <a:rPr lang="zh-CN" altLang="en-US" b="1" dirty="0"/>
              <a:t>：</a:t>
            </a:r>
            <a:r>
              <a:rPr lang="zh-CN" altLang="en-US" dirty="0"/>
              <a:t>发布分支，准备发布时从</a:t>
            </a:r>
            <a:r>
              <a:rPr lang="en-US" altLang="zh-CN" dirty="0"/>
              <a:t> develop </a:t>
            </a:r>
            <a:r>
              <a:rPr lang="zh-CN" altLang="en-US" dirty="0"/>
              <a:t>创建，修复</a:t>
            </a:r>
            <a:r>
              <a:rPr lang="en-US" altLang="zh-CN" dirty="0"/>
              <a:t> bug </a:t>
            </a:r>
            <a:r>
              <a:rPr lang="zh-CN" altLang="en-US" dirty="0"/>
              <a:t>后将其合并回</a:t>
            </a:r>
            <a:r>
              <a:rPr lang="en-US" altLang="zh-CN" dirty="0"/>
              <a:t> master </a:t>
            </a:r>
            <a:r>
              <a:rPr lang="zh-CN" altLang="en-US" dirty="0"/>
              <a:t>和</a:t>
            </a:r>
            <a:r>
              <a:rPr lang="en-US" altLang="zh-CN" dirty="0"/>
              <a:t> develop</a:t>
            </a:r>
            <a:r>
              <a:rPr lang="zh-CN" altLang="en-US" dirty="0"/>
              <a:t>，并标记版本。</a:t>
            </a:r>
          </a:p>
          <a:p>
            <a:r>
              <a:rPr lang="en-US" altLang="zh-CN" b="1" dirty="0"/>
              <a:t>Recovery-branch</a:t>
            </a:r>
            <a:r>
              <a:rPr lang="zh-CN" altLang="en-US" dirty="0"/>
              <a:t>：出现代码管理问题时的操作分支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105" grpId="0" bldLvl="0" animBg="1"/>
      <p:bldP spid="92" grpId="0" animBg="1"/>
      <p:bldP spid="9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10056539" y="5861813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240008" y="5877033"/>
            <a:ext cx="1578077" cy="825909"/>
            <a:chOff x="10051027" y="5869460"/>
            <a:chExt cx="1578077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02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cbb-shop/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backend/                # </a:t>
              </a:r>
              <a:r>
                <a:rPr lang="zh-CN" altLang="en-US" dirty="0"/>
                <a:t>后端代码（</a:t>
              </a:r>
              <a:r>
                <a:rPr lang="en-US" altLang="zh-CN" dirty="0"/>
                <a:t>Spring Boot</a:t>
              </a:r>
              <a:r>
                <a:rPr lang="zh-CN" altLang="en-US" dirty="0"/>
                <a:t>）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src/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pom.xml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frontend/               # </a:t>
              </a:r>
              <a:r>
                <a:rPr lang="zh-CN" altLang="en-US" dirty="0"/>
                <a:t>前端代码（</a:t>
              </a:r>
              <a:r>
                <a:rPr lang="en-US" altLang="zh-CN" dirty="0"/>
                <a:t>Vue.js</a:t>
              </a:r>
              <a:r>
                <a:rPr lang="zh-CN" altLang="en-US" dirty="0"/>
                <a:t>）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src/</a:t>
              </a:r>
            </a:p>
            <a:p>
              <a:pPr algn="ctr"/>
              <a:r>
                <a:rPr lang="en-US" altLang="en-US" dirty="0"/>
                <a:t>│</a:t>
              </a:r>
              <a:r>
                <a:rPr lang="en-US" altLang="zh-CN" dirty="0"/>
                <a:t>   </a:t>
              </a:r>
              <a:r>
                <a:rPr lang="en-US" altLang="en-US" dirty="0"/>
                <a:t>├──</a:t>
              </a:r>
              <a:r>
                <a:rPr lang="en-US" altLang="zh-CN" dirty="0"/>
                <a:t> package.json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.git/                   # Git</a:t>
              </a:r>
              <a:r>
                <a:rPr lang="zh-CN" altLang="en-US" dirty="0"/>
                <a:t>版本控制文件</a:t>
              </a:r>
            </a:p>
            <a:p>
              <a:pPr algn="ctr"/>
              <a:r>
                <a:rPr lang="en-US" altLang="en-US" dirty="0"/>
                <a:t>├──</a:t>
              </a:r>
              <a:r>
                <a:rPr lang="en-US" altLang="zh-CN" dirty="0"/>
                <a:t> .gitignore              # </a:t>
              </a:r>
              <a:r>
                <a:rPr lang="zh-CN" altLang="en-US" dirty="0"/>
                <a:t>忽略的文件类型</a:t>
              </a:r>
            </a:p>
            <a:p>
              <a:pPr algn="ctr"/>
              <a:r>
                <a:rPr lang="en-US" altLang="en-US" dirty="0"/>
                <a:t>└──</a:t>
              </a:r>
              <a:r>
                <a:rPr lang="en-US" altLang="zh-CN" dirty="0"/>
                <a:t> README.md               # </a:t>
              </a:r>
              <a:r>
                <a:rPr lang="zh-CN" altLang="en-US" dirty="0"/>
                <a:t>项目说明文档</a:t>
              </a:r>
            </a:p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521460" y="1276350"/>
            <a:ext cx="2379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源代码管理</a:t>
            </a:r>
          </a:p>
        </p:txBody>
      </p:sp>
      <p:sp>
        <p:nvSpPr>
          <p:cNvPr id="89" name="矩形 88"/>
          <p:cNvSpPr/>
          <p:nvPr/>
        </p:nvSpPr>
        <p:spPr>
          <a:xfrm>
            <a:off x="3785941" y="1435184"/>
            <a:ext cx="166433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latin typeface="+mn-ea"/>
              </a:rPr>
              <a:t>分支演化合并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1137898" y="2968404"/>
            <a:ext cx="4201233" cy="17437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在开发过程中，分支的演化包括从一个分支创建新的分支、功能开发、分支合并等操作。</a:t>
            </a:r>
            <a:r>
              <a:rPr lang="en-US" altLang="zh-CN" sz="1600" dirty="0">
                <a:latin typeface="+mn-ea"/>
              </a:rPr>
              <a:t>Git </a:t>
            </a:r>
            <a:r>
              <a:rPr lang="zh-CN" altLang="en-US" sz="1600" dirty="0">
                <a:latin typeface="+mn-ea"/>
              </a:rPr>
              <a:t>的强大合并功能帮助我们处理了很多合并冲突和复杂的分支操作。</a:t>
            </a:r>
          </a:p>
        </p:txBody>
      </p:sp>
      <p:sp>
        <p:nvSpPr>
          <p:cNvPr id="110" name="箭头: V 形 93"/>
          <p:cNvSpPr/>
          <p:nvPr>
            <p:custDataLst>
              <p:tags r:id="rId2"/>
            </p:custDataLst>
          </p:nvPr>
        </p:nvSpPr>
        <p:spPr>
          <a:xfrm rot="5400000">
            <a:off x="6273021" y="1087824"/>
            <a:ext cx="491139" cy="787206"/>
          </a:xfrm>
          <a:prstGeom prst="chevron">
            <a:avLst>
              <a:gd name="adj" fmla="val 50001"/>
            </a:avLst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1" name="文本框 110"/>
          <p:cNvSpPr txBox="1"/>
          <p:nvPr>
            <p:custDataLst>
              <p:tags r:id="rId3"/>
            </p:custDataLst>
          </p:nvPr>
        </p:nvSpPr>
        <p:spPr>
          <a:xfrm>
            <a:off x="7190671" y="952540"/>
            <a:ext cx="1744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ym typeface="+mn-ea"/>
              </a:rPr>
              <a:t>初始阶段</a:t>
            </a:r>
            <a:endParaRPr lang="zh-CN" altLang="en-US" sz="24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4"/>
            </p:custDataLst>
          </p:nvPr>
        </p:nvSpPr>
        <p:spPr>
          <a:xfrm>
            <a:off x="6999748" y="1375300"/>
            <a:ext cx="4292170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sym typeface="+mn-ea"/>
              </a:rPr>
              <a:t>项目从</a:t>
            </a:r>
            <a:r>
              <a:rPr lang="en-US" altLang="zh-CN" sz="1200" dirty="0">
                <a:sym typeface="+mn-ea"/>
              </a:rPr>
              <a:t> master </a:t>
            </a:r>
            <a:r>
              <a:rPr lang="zh-CN" altLang="en-US" sz="1200" dirty="0">
                <a:sym typeface="+mn-ea"/>
              </a:rPr>
              <a:t>分支开始，随着需求的增加和功能的实现，多个分支从</a:t>
            </a:r>
            <a:r>
              <a:rPr lang="en-US" altLang="zh-CN" sz="1200" dirty="0">
                <a:sym typeface="+mn-ea"/>
              </a:rPr>
              <a:t> develop </a:t>
            </a:r>
            <a:r>
              <a:rPr lang="zh-CN" altLang="en-US" sz="1200" dirty="0">
                <a:sym typeface="+mn-ea"/>
              </a:rPr>
              <a:t>分支派生。</a:t>
            </a:r>
            <a:endParaRPr lang="zh-CN" altLang="en-US" sz="1200" dirty="0"/>
          </a:p>
          <a:p>
            <a:pPr indent="457200">
              <a:lnSpc>
                <a:spcPct val="150000"/>
              </a:lnSpc>
            </a:pPr>
            <a:endParaRPr lang="zh-CN" altLang="en-US" sz="12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13" name="箭头: V 形 96"/>
          <p:cNvSpPr/>
          <p:nvPr>
            <p:custDataLst>
              <p:tags r:id="rId5"/>
            </p:custDataLst>
          </p:nvPr>
        </p:nvSpPr>
        <p:spPr>
          <a:xfrm rot="5400000">
            <a:off x="6282340" y="2275444"/>
            <a:ext cx="491139" cy="787206"/>
          </a:xfrm>
          <a:prstGeom prst="chevron">
            <a:avLst>
              <a:gd name="adj" fmla="val 50001"/>
            </a:avLst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4" name="文本框 113"/>
          <p:cNvSpPr txBox="1"/>
          <p:nvPr>
            <p:custDataLst>
              <p:tags r:id="rId6"/>
            </p:custDataLst>
          </p:nvPr>
        </p:nvSpPr>
        <p:spPr>
          <a:xfrm>
            <a:off x="7109882" y="2114335"/>
            <a:ext cx="29048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ym typeface="+mn-ea"/>
              </a:rPr>
              <a:t>功能开发阶段</a:t>
            </a:r>
            <a:endParaRPr lang="zh-CN" altLang="en-US" sz="24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15" name="文本框 114"/>
          <p:cNvSpPr txBox="1"/>
          <p:nvPr>
            <p:custDataLst>
              <p:tags r:id="rId7"/>
            </p:custDataLst>
          </p:nvPr>
        </p:nvSpPr>
        <p:spPr>
          <a:xfrm>
            <a:off x="6882960" y="2576496"/>
            <a:ext cx="4292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sym typeface="+mn-ea"/>
              </a:rPr>
              <a:t>在</a:t>
            </a:r>
            <a:r>
              <a:rPr lang="en-US" altLang="zh-CN" sz="1200" dirty="0">
                <a:sym typeface="+mn-ea"/>
              </a:rPr>
              <a:t> develop </a:t>
            </a:r>
            <a:r>
              <a:rPr lang="zh-CN" altLang="en-US" sz="1200" dirty="0">
                <a:sym typeface="+mn-ea"/>
              </a:rPr>
              <a:t>分支上，团队成员按模块划分开发任务，分别在独立的个人分支中进行开发。功能完成后管理员合并回</a:t>
            </a:r>
            <a:r>
              <a:rPr lang="en-US" altLang="zh-CN" sz="1200" dirty="0">
                <a:sym typeface="+mn-ea"/>
              </a:rPr>
              <a:t> develop </a:t>
            </a:r>
            <a:r>
              <a:rPr lang="zh-CN" altLang="en-US" sz="1200" dirty="0">
                <a:sym typeface="+mn-ea"/>
              </a:rPr>
              <a:t>分支。</a:t>
            </a:r>
            <a:endParaRPr lang="zh-CN" altLang="en-US" sz="12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16" name="箭头: V 形 99"/>
          <p:cNvSpPr/>
          <p:nvPr>
            <p:custDataLst>
              <p:tags r:id="rId8"/>
            </p:custDataLst>
          </p:nvPr>
        </p:nvSpPr>
        <p:spPr>
          <a:xfrm rot="5400000">
            <a:off x="6270170" y="3635302"/>
            <a:ext cx="491139" cy="787206"/>
          </a:xfrm>
          <a:prstGeom prst="chevron">
            <a:avLst>
              <a:gd name="adj" fmla="val 50001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7" name="文本框 116"/>
          <p:cNvSpPr txBox="1"/>
          <p:nvPr>
            <p:custDataLst>
              <p:tags r:id="rId9"/>
            </p:custDataLst>
          </p:nvPr>
        </p:nvSpPr>
        <p:spPr>
          <a:xfrm>
            <a:off x="7199989" y="3513390"/>
            <a:ext cx="27325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ym typeface="+mn-ea"/>
              </a:rPr>
              <a:t>版本发布阶段</a:t>
            </a:r>
            <a:endParaRPr lang="zh-CN" altLang="en-US" sz="24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18" name="文本框 117"/>
          <p:cNvSpPr txBox="1"/>
          <p:nvPr>
            <p:custDataLst>
              <p:tags r:id="rId10"/>
            </p:custDataLst>
          </p:nvPr>
        </p:nvSpPr>
        <p:spPr>
          <a:xfrm>
            <a:off x="6921513" y="3971494"/>
            <a:ext cx="4292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sym typeface="+mn-ea"/>
              </a:rPr>
              <a:t>当开发到一定程度并且准备发布时，会从</a:t>
            </a:r>
            <a:r>
              <a:rPr lang="en-US" altLang="zh-CN" sz="1200" dirty="0">
                <a:sym typeface="+mn-ea"/>
              </a:rPr>
              <a:t> develop </a:t>
            </a:r>
            <a:r>
              <a:rPr lang="zh-CN" altLang="en-US" sz="1200" dirty="0">
                <a:sym typeface="+mn-ea"/>
              </a:rPr>
              <a:t>分支创建一个</a:t>
            </a:r>
            <a:r>
              <a:rPr lang="en-US" altLang="zh-CN" sz="1200" dirty="0">
                <a:sym typeface="+mn-ea"/>
              </a:rPr>
              <a:t> release </a:t>
            </a:r>
            <a:r>
              <a:rPr lang="zh-CN" altLang="en-US" sz="1200" dirty="0">
                <a:sym typeface="+mn-ea"/>
              </a:rPr>
              <a:t>分支。在该分支上进行集成测试，修复发现的问题，并准备发布。</a:t>
            </a:r>
            <a:endParaRPr lang="zh-CN" altLang="en-US" sz="12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6154742" y="5011611"/>
            <a:ext cx="5471795" cy="1086485"/>
            <a:chOff x="9054" y="7946"/>
            <a:chExt cx="8617" cy="1711"/>
          </a:xfrm>
        </p:grpSpPr>
        <p:sp>
          <p:nvSpPr>
            <p:cNvPr id="120" name="箭头: V 形 99"/>
            <p:cNvSpPr/>
            <p:nvPr>
              <p:custDataLst>
                <p:tags r:id="rId11"/>
              </p:custDataLst>
            </p:nvPr>
          </p:nvSpPr>
          <p:spPr>
            <a:xfrm rot="5400000">
              <a:off x="9297" y="8130"/>
              <a:ext cx="808" cy="1295"/>
            </a:xfrm>
            <a:prstGeom prst="chevron">
              <a:avLst>
                <a:gd name="adj" fmla="val 50001"/>
              </a:avLst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"/>
              </p:custDataLst>
            </p:nvPr>
          </p:nvSpPr>
          <p:spPr>
            <a:xfrm>
              <a:off x="10927" y="7946"/>
              <a:ext cx="516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ym typeface="+mn-ea"/>
                </a:rPr>
                <a:t>修复和紧急修复阶段</a:t>
              </a:r>
              <a:endPara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3"/>
              </p:custDataLst>
            </p:nvPr>
          </p:nvSpPr>
          <p:spPr>
            <a:xfrm>
              <a:off x="10613" y="8641"/>
              <a:ext cx="705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sz="1200">
                  <a:sym typeface="+mn-ea"/>
                </a:rPr>
                <a:t>生产环境发布后，可能会出现紧急问题，这时通过创建分支进行快速修复，修复完成后会合并回</a:t>
              </a:r>
              <a:r>
                <a:rPr lang="en-US" altLang="zh-CN" sz="1200">
                  <a:sym typeface="+mn-ea"/>
                </a:rPr>
                <a:t> master </a:t>
              </a:r>
              <a:r>
                <a:rPr lang="zh-CN" altLang="en-US" sz="1200">
                  <a:sym typeface="+mn-ea"/>
                </a:rPr>
                <a:t>和</a:t>
              </a:r>
              <a:r>
                <a:rPr lang="en-US" altLang="zh-CN" sz="1200">
                  <a:sym typeface="+mn-ea"/>
                </a:rPr>
                <a:t> develop </a:t>
              </a:r>
              <a:r>
                <a:rPr lang="zh-CN" altLang="en-US" sz="1200">
                  <a:sym typeface="+mn-ea"/>
                </a:rPr>
                <a:t>分支</a:t>
              </a:r>
              <a:endPara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105" grpId="0" bldLvl="0" animBg="1"/>
      <p:bldP spid="110" grpId="0" bldLvl="0" animBg="1"/>
      <p:bldP spid="111" grpId="0"/>
      <p:bldP spid="112" grpId="0"/>
      <p:bldP spid="113" grpId="0" bldLvl="0" animBg="1"/>
      <p:bldP spid="114" grpId="0"/>
      <p:bldP spid="115" grpId="0"/>
      <p:bldP spid="116" grpId="0" bldLvl="0" animBg="1"/>
      <p:bldP spid="117" grpId="0"/>
      <p:bldP spid="1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C965083-6105-4D59-983C-FA6DC297F0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67B69E-F2E3-47D0-9804-C739621ABA26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AA85B76-4F2F-4458-BB13-EE75B6829AAC}"/>
              </a:ext>
            </a:extLst>
          </p:cNvPr>
          <p:cNvSpPr/>
          <p:nvPr/>
        </p:nvSpPr>
        <p:spPr>
          <a:xfrm>
            <a:off x="8251724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12C4D8D-FDB2-4631-95EE-06773AE694F3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CF2FA4-29CC-49C3-B5B9-650968CE72FA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1FECB85-9FBC-459C-B59E-7B30838D9E31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9AE0E150-8986-41FC-9640-CAF88C87700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F0081986-042D-4CEB-844C-581F08A34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61184953-A6B7-4226-AE1F-C7F9DC18C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74A86B0-5C83-4E48-A3F6-3E0DDA047C4D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34247164-1998-435A-999E-D29F84BE114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3402DFA4-FA95-458B-91B4-6F6E3EC95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DF28018B-C275-4331-8285-B5E109423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B1E1938-1D7E-443E-88A2-5525662F5776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F9BF92F-D2C7-4E9C-B64F-6C98B33C63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F9B49925-2D7B-4FB0-BD50-CD39C8205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0665B1F5-07AC-4B2A-B9A8-AECC0F96A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56AFB73-98CE-4165-8954-F2637C980004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7EA6E1FD-79F4-43E1-9BAE-A5FF8DF8260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D246FD6-0A26-415B-8EAA-746B97D89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E4F8664E-06CD-4246-B505-12B55E30B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196BF15-0197-4559-A0A9-F0065378F281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D117EA75-AC77-4894-9CCE-BAFE25C3B8B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67C4CE22-A03B-43EC-9D65-89EF08DAB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EEA0BDA3-1940-44B2-BC52-1011212BC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2948518-B027-49E3-8CC8-4F7F6759BD59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311C30C8-4004-4FDE-977F-B9E722CC58F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E3533513-1886-462F-BE01-EBE6233D37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B358B04E-982F-463D-A3A8-A857B81AE6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A5FA916-31B2-4478-AA62-5F53F93B209C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30D3E0A4-3A69-4C17-9A81-FFE7BE9009A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2E5DC02-9CA1-4C4C-8C87-CC9B239F8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B0200A55-EC75-488F-A442-188B583B7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C84099C-B9E3-4277-A615-92E6E6210CEB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2BBD37E0-EE64-48A3-8538-0B406218AF6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821A1D47-67E8-41E5-8B56-C50CE3EF1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5FCDB1B-520A-48CF-8B95-B8D89F7E70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771C9A8-55CD-4891-BFA6-E76E1A72F807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74C4D110-7192-47DC-814C-17D4DDFF73A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FA087A5-B4FA-482E-BADC-8BD6EED19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11CF0CC-2385-4CB5-872C-19C6CFFFF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AABEDEE-CB11-4E4B-87FF-CF9A4FB1143C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C4FA06EC-3B08-4947-A3BC-50C9617F1BA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55B5437F-6BDA-4CDF-B388-D056E4AF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6E2FE913-1AC3-4610-A483-F3DA56DD8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D7C81C6-673F-46FC-879B-BC9CDC6119FE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8A011437-FACF-4F3F-AA64-6CA78EFED99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959C3451-1265-4D46-A789-138C7F3A66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73FAD5A9-D7E7-4E50-B263-1B1EC633C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4B638F8-F537-4D23-82B8-5A9706F480F1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598BF1D3-0613-45B0-A129-2D04733FAB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3D3663E2-958D-456C-AD00-3DDF91D8B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C539DA5F-307B-42F0-9635-F78502CD4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D37D6F8-564A-4A2B-A167-62EB0C5F86F8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6E86182-D055-4DAA-A404-65053B0EBD2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4DDAA83C-45D3-43DE-9D05-C3D0F9163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8216E042-8604-4F94-A809-D5930373C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21393A6-2424-43C9-9EB1-B4411BE46936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E3C857D1-987E-4034-BDFD-3CB2574F2A7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92E19DF3-189D-4939-BF8C-C3823BE383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E36CE18-752B-433F-B569-1920298B4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BE9DA1A-AA53-4178-8D48-3D42FB06C2A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32AB25C4-8287-4DC4-908E-A2E3050D1BA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5E94C11-4E4E-4CA7-9FA1-2658C7E0F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0F40BE2-74F2-41A6-8CE2-37EBCC82C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E6C872-3645-42A1-A0BA-E4D1812C9C5F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64614D4-CCC5-43FE-A12A-5B28DE6AA6D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123F2142-9FD9-498D-B053-B28099B6A1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701B5F3-7F62-4C91-88BF-B0CF616BB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9878DA5-8074-4B01-8972-40B42CD88913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FA6D465-642A-4C9E-A91E-A0D157183CE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5C77C38-A5BB-4DA0-8BF2-5CDC14C5C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0FCCC80B-5D16-44C0-84A9-8B23917662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531E94A-3C1D-4BB5-B261-B9D5691F8280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8C02509-9BFA-4D64-ADDF-2160613D717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8BD47089-C82C-49FD-B64F-09895DC9EF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6804965E-6012-4A66-9631-3FEAFC1E68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3F514021-5E29-4FF2-828E-B38FE64E3AEE}"/>
              </a:ext>
            </a:extLst>
          </p:cNvPr>
          <p:cNvSpPr txBox="1"/>
          <p:nvPr/>
        </p:nvSpPr>
        <p:spPr>
          <a:xfrm>
            <a:off x="937739" y="1907578"/>
            <a:ext cx="738664" cy="28593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3600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CONTENTS</a:t>
            </a:r>
            <a:endParaRPr lang="zh-CN" altLang="en-US" sz="36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F8D29EA-8CE4-4DBC-B7DD-4F9E546C64ED}"/>
              </a:ext>
            </a:extLst>
          </p:cNvPr>
          <p:cNvSpPr txBox="1"/>
          <p:nvPr/>
        </p:nvSpPr>
        <p:spPr>
          <a:xfrm>
            <a:off x="1866436" y="2015991"/>
            <a:ext cx="1251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目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82AD92-ED89-4CBE-9E13-BB06CEF10D26}"/>
              </a:ext>
            </a:extLst>
          </p:cNvPr>
          <p:cNvSpPr txBox="1"/>
          <p:nvPr/>
        </p:nvSpPr>
        <p:spPr>
          <a:xfrm>
            <a:off x="1866436" y="3337235"/>
            <a:ext cx="1251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FCA25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录</a:t>
            </a: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11225063-7B98-4BF4-AF8E-171E5072A332}"/>
              </a:ext>
            </a:extLst>
          </p:cNvPr>
          <p:cNvSpPr/>
          <p:nvPr/>
        </p:nvSpPr>
        <p:spPr>
          <a:xfrm>
            <a:off x="5218510" y="1215425"/>
            <a:ext cx="692153" cy="692153"/>
          </a:xfrm>
          <a:prstGeom prst="ellipse">
            <a:avLst/>
          </a:prstGeom>
          <a:noFill/>
          <a:ln>
            <a:solidFill>
              <a:srgbClr val="394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1</a:t>
            </a:r>
            <a:endParaRPr lang="zh-CN" altLang="en-US" sz="3200" dirty="0">
              <a:solidFill>
                <a:schemeClr val="tx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FF17F74B-677A-4B59-9CDD-99B0BD4942F8}"/>
              </a:ext>
            </a:extLst>
          </p:cNvPr>
          <p:cNvSpPr/>
          <p:nvPr/>
        </p:nvSpPr>
        <p:spPr>
          <a:xfrm>
            <a:off x="5218510" y="2457499"/>
            <a:ext cx="692153" cy="692153"/>
          </a:xfrm>
          <a:prstGeom prst="ellipse">
            <a:avLst/>
          </a:prstGeom>
          <a:noFill/>
          <a:ln>
            <a:solidFill>
              <a:srgbClr val="394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2</a:t>
            </a:r>
            <a:endParaRPr lang="zh-CN" altLang="en-US" sz="3200" dirty="0">
              <a:solidFill>
                <a:schemeClr val="tx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9A6130EA-DD60-48C8-AE37-0C8D047B55F9}"/>
              </a:ext>
            </a:extLst>
          </p:cNvPr>
          <p:cNvSpPr/>
          <p:nvPr/>
        </p:nvSpPr>
        <p:spPr>
          <a:xfrm>
            <a:off x="5218510" y="3699573"/>
            <a:ext cx="692153" cy="692153"/>
          </a:xfrm>
          <a:prstGeom prst="ellipse">
            <a:avLst/>
          </a:prstGeom>
          <a:noFill/>
          <a:ln>
            <a:solidFill>
              <a:srgbClr val="394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3</a:t>
            </a:r>
            <a:endParaRPr lang="zh-CN" altLang="en-US" sz="3200" dirty="0">
              <a:solidFill>
                <a:schemeClr val="tx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E7644168-BA7A-46A0-8214-59E84CE9EFD8}"/>
              </a:ext>
            </a:extLst>
          </p:cNvPr>
          <p:cNvSpPr/>
          <p:nvPr/>
        </p:nvSpPr>
        <p:spPr>
          <a:xfrm>
            <a:off x="5218510" y="4941646"/>
            <a:ext cx="692153" cy="692153"/>
          </a:xfrm>
          <a:prstGeom prst="ellipse">
            <a:avLst/>
          </a:prstGeom>
          <a:noFill/>
          <a:ln>
            <a:solidFill>
              <a:srgbClr val="394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4</a:t>
            </a:r>
            <a:endParaRPr lang="zh-CN" altLang="en-US" sz="3200" dirty="0">
              <a:solidFill>
                <a:schemeClr val="tx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AF351B5-3A4F-45A3-B154-3B8AF54A5C44}"/>
              </a:ext>
            </a:extLst>
          </p:cNvPr>
          <p:cNvGrpSpPr/>
          <p:nvPr/>
        </p:nvGrpSpPr>
        <p:grpSpPr>
          <a:xfrm>
            <a:off x="6245944" y="1215425"/>
            <a:ext cx="4175313" cy="692153"/>
            <a:chOff x="6245944" y="1215425"/>
            <a:chExt cx="4175313" cy="692153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96127D6-4BC5-4B41-BEAC-31712ADF9400}"/>
                </a:ext>
              </a:extLst>
            </p:cNvPr>
            <p:cNvSpPr/>
            <p:nvPr/>
          </p:nvSpPr>
          <p:spPr>
            <a:xfrm>
              <a:off x="6246749" y="1215425"/>
              <a:ext cx="4174508" cy="6921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51F8CC-9D16-4BFC-9176-37189563F542}"/>
                </a:ext>
              </a:extLst>
            </p:cNvPr>
            <p:cNvSpPr/>
            <p:nvPr/>
          </p:nvSpPr>
          <p:spPr>
            <a:xfrm>
              <a:off x="6245944" y="1215425"/>
              <a:ext cx="106366" cy="692153"/>
            </a:xfrm>
            <a:prstGeom prst="rect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B435D2F-350E-4108-87DC-1F46F0B49341}"/>
                </a:ext>
              </a:extLst>
            </p:cNvPr>
            <p:cNvSpPr txBox="1"/>
            <p:nvPr/>
          </p:nvSpPr>
          <p:spPr>
            <a:xfrm>
              <a:off x="7080361" y="1299891"/>
              <a:ext cx="25072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产品与迭代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AA29D6E3-7C98-48DC-AB8D-40B760DE8F36}"/>
              </a:ext>
            </a:extLst>
          </p:cNvPr>
          <p:cNvGrpSpPr/>
          <p:nvPr/>
        </p:nvGrpSpPr>
        <p:grpSpPr>
          <a:xfrm>
            <a:off x="6245944" y="2457498"/>
            <a:ext cx="4175313" cy="692153"/>
            <a:chOff x="6245944" y="2457498"/>
            <a:chExt cx="4175313" cy="692153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382C19C-2A15-4428-93DA-8DB3D17C796D}"/>
                </a:ext>
              </a:extLst>
            </p:cNvPr>
            <p:cNvSpPr/>
            <p:nvPr/>
          </p:nvSpPr>
          <p:spPr>
            <a:xfrm>
              <a:off x="6246749" y="2457498"/>
              <a:ext cx="4174508" cy="6921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74A3FA6C-7555-4BDE-987C-BB21FF1401C5}"/>
                </a:ext>
              </a:extLst>
            </p:cNvPr>
            <p:cNvSpPr/>
            <p:nvPr/>
          </p:nvSpPr>
          <p:spPr>
            <a:xfrm>
              <a:off x="6245944" y="2457498"/>
              <a:ext cx="106366" cy="692153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61B1A54C-DA58-4029-9BF5-49BAF484799A}"/>
                </a:ext>
              </a:extLst>
            </p:cNvPr>
            <p:cNvSpPr txBox="1"/>
            <p:nvPr/>
          </p:nvSpPr>
          <p:spPr>
            <a:xfrm>
              <a:off x="7014867" y="2541964"/>
              <a:ext cx="2779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+mn-ea"/>
                </a:rPr>
                <a:t>设计与开发管理</a:t>
              </a: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40897AD-52AF-4372-AA47-49E0C1085E01}"/>
              </a:ext>
            </a:extLst>
          </p:cNvPr>
          <p:cNvGrpSpPr/>
          <p:nvPr/>
        </p:nvGrpSpPr>
        <p:grpSpPr>
          <a:xfrm>
            <a:off x="6245944" y="3699571"/>
            <a:ext cx="4175313" cy="700933"/>
            <a:chOff x="6245944" y="3699571"/>
            <a:chExt cx="4175313" cy="700933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1B9EE21-BFD7-4C0E-B3F9-38010F2F79AF}"/>
                </a:ext>
              </a:extLst>
            </p:cNvPr>
            <p:cNvSpPr/>
            <p:nvPr/>
          </p:nvSpPr>
          <p:spPr>
            <a:xfrm>
              <a:off x="6246749" y="3699571"/>
              <a:ext cx="4174508" cy="6921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FB699FF-6722-4470-850D-17A0CFFCE821}"/>
                </a:ext>
              </a:extLst>
            </p:cNvPr>
            <p:cNvSpPr/>
            <p:nvPr/>
          </p:nvSpPr>
          <p:spPr>
            <a:xfrm>
              <a:off x="6245944" y="3708351"/>
              <a:ext cx="106366" cy="692153"/>
            </a:xfrm>
            <a:prstGeom prst="rect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A90E0D61-8819-4258-8E64-74FFA259B376}"/>
                </a:ext>
              </a:extLst>
            </p:cNvPr>
            <p:cNvSpPr txBox="1"/>
            <p:nvPr/>
          </p:nvSpPr>
          <p:spPr>
            <a:xfrm>
              <a:off x="7133141" y="3784037"/>
              <a:ext cx="25072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+mn-ea"/>
                </a:rPr>
                <a:t>功能实现</a:t>
              </a: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698AF32-5266-4BE0-BBBA-290B01E7E7B5}"/>
              </a:ext>
            </a:extLst>
          </p:cNvPr>
          <p:cNvGrpSpPr/>
          <p:nvPr/>
        </p:nvGrpSpPr>
        <p:grpSpPr>
          <a:xfrm>
            <a:off x="6245944" y="4941644"/>
            <a:ext cx="4175313" cy="700932"/>
            <a:chOff x="6245944" y="4941644"/>
            <a:chExt cx="4175313" cy="700932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FFB8C4A-D465-4282-B290-BAFA36187038}"/>
                </a:ext>
              </a:extLst>
            </p:cNvPr>
            <p:cNvSpPr/>
            <p:nvPr/>
          </p:nvSpPr>
          <p:spPr>
            <a:xfrm>
              <a:off x="6246749" y="4941644"/>
              <a:ext cx="4174508" cy="6921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14E8F7B-7BD7-46D1-91DD-01D6D67CB28A}"/>
                </a:ext>
              </a:extLst>
            </p:cNvPr>
            <p:cNvSpPr/>
            <p:nvPr/>
          </p:nvSpPr>
          <p:spPr>
            <a:xfrm>
              <a:off x="6245944" y="4950423"/>
              <a:ext cx="106366" cy="692153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42E82BE-C213-42B5-A733-D1B83CEF3CA7}"/>
                </a:ext>
              </a:extLst>
            </p:cNvPr>
            <p:cNvSpPr txBox="1"/>
            <p:nvPr/>
          </p:nvSpPr>
          <p:spPr>
            <a:xfrm>
              <a:off x="7151118" y="5022174"/>
              <a:ext cx="25072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+mn-ea"/>
                </a:rPr>
                <a:t>团队与分工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51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 animBg="1"/>
      <p:bldP spid="83" grpId="0" animBg="1"/>
      <p:bldP spid="84" grpId="0" animBg="1"/>
      <p:bldP spid="8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10051027" y="5877033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215180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02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图片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25" y="993775"/>
            <a:ext cx="4364355" cy="517207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320" y="1861185"/>
            <a:ext cx="4009390" cy="4304665"/>
          </a:xfrm>
          <a:prstGeom prst="rect">
            <a:avLst/>
          </a:prstGeom>
        </p:spPr>
      </p:pic>
      <p:grpSp>
        <p:nvGrpSpPr>
          <p:cNvPr id="92" name="组合 91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93" name="矩形 92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1521460" y="1276350"/>
            <a:ext cx="2379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源代码管理</a:t>
            </a:r>
          </a:p>
        </p:txBody>
      </p:sp>
      <p:sp>
        <p:nvSpPr>
          <p:cNvPr id="97" name="矩形 96"/>
          <p:cNvSpPr/>
          <p:nvPr/>
        </p:nvSpPr>
        <p:spPr>
          <a:xfrm>
            <a:off x="4070032" y="823595"/>
            <a:ext cx="1664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latin typeface="+mn-ea"/>
              </a:rPr>
              <a:t>分支演化合并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版</a:t>
            </a:r>
            <a:r>
              <a:rPr lang="en-US" altLang="zh-CN" dirty="0">
                <a:latin typeface="+mn-ea"/>
              </a:rPr>
              <a:t>83</a:t>
            </a:r>
            <a:r>
              <a:rPr lang="zh-CN" altLang="en-US" dirty="0">
                <a:latin typeface="+mn-ea"/>
              </a:rPr>
              <a:t>次</a:t>
            </a:r>
            <a:endParaRPr lang="en-US" altLang="zh-CN" dirty="0">
              <a:latin typeface="+mn-ea"/>
            </a:endParaRPr>
          </a:p>
          <a:p>
            <a:pPr algn="dist"/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版</a:t>
            </a:r>
            <a:r>
              <a:rPr lang="en-US" altLang="zh-CN" dirty="0">
                <a:latin typeface="+mn-ea"/>
              </a:rPr>
              <a:t>23</a:t>
            </a:r>
            <a:r>
              <a:rPr lang="zh-CN" altLang="en-US" dirty="0">
                <a:latin typeface="+mn-ea"/>
              </a:rPr>
              <a:t>次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994757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179262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02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521460" y="1276350"/>
            <a:ext cx="2287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  <a:sym typeface="+mn-ea"/>
              </a:rPr>
              <a:t>源代码管理</a:t>
            </a:r>
            <a:endParaRPr lang="zh-CN" altLang="en-US" sz="3200" dirty="0">
              <a:latin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744145" y="1396011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版本管理</a:t>
            </a:r>
          </a:p>
        </p:txBody>
      </p:sp>
      <p:sp>
        <p:nvSpPr>
          <p:cNvPr id="90" name="矩形 89"/>
          <p:cNvSpPr/>
          <p:nvPr/>
        </p:nvSpPr>
        <p:spPr>
          <a:xfrm>
            <a:off x="6003925" y="2451100"/>
            <a:ext cx="4928235" cy="3285490"/>
          </a:xfrm>
          <a:prstGeom prst="rect">
            <a:avLst/>
          </a:prstGeom>
          <a:noFill/>
          <a:ln w="63500">
            <a:solidFill>
              <a:srgbClr val="FFC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3421955" y="3097689"/>
            <a:ext cx="1735356" cy="52387"/>
          </a:xfrm>
          <a:prstGeom prst="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936299" y="3602488"/>
            <a:ext cx="4363176" cy="2316403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版本管理是我们团队开发过程中的核心部分。每次完成一项重要功能、修复</a:t>
            </a:r>
            <a:r>
              <a:rPr lang="en-US" altLang="zh-CN" sz="1400" dirty="0">
                <a:latin typeface="+mn-ea"/>
              </a:rPr>
              <a:t> bug </a:t>
            </a:r>
            <a:r>
              <a:rPr lang="zh-CN" altLang="en-US" sz="1400" dirty="0">
                <a:latin typeface="+mn-ea"/>
              </a:rPr>
              <a:t>或发布新版本时，我们都会给代码库打上版本标签。这样可以清晰地记录每个版本的变化，并且在需要时回溯到某个版本。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版本标签示例：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打标签：发布新版本时，我们会在</a:t>
            </a:r>
            <a:r>
              <a:rPr lang="en-US" altLang="zh-CN" sz="1400" dirty="0">
                <a:latin typeface="+mn-ea"/>
              </a:rPr>
              <a:t> master </a:t>
            </a:r>
            <a:r>
              <a:rPr lang="zh-CN" altLang="en-US" sz="1400" dirty="0">
                <a:latin typeface="+mn-ea"/>
              </a:rPr>
              <a:t>分支上打上版本标签。</a:t>
            </a:r>
          </a:p>
        </p:txBody>
      </p:sp>
      <p:pic>
        <p:nvPicPr>
          <p:cNvPr id="91" name="图片 13"/>
          <p:cNvPicPr>
            <a:picLocks noChangeAspect="1"/>
          </p:cNvPicPr>
          <p:nvPr/>
        </p:nvPicPr>
        <p:blipFill>
          <a:blip r:embed="rId4"/>
          <a:srcRect t="8937" r="3125"/>
          <a:stretch>
            <a:fillRect/>
          </a:stretch>
        </p:blipFill>
        <p:spPr>
          <a:xfrm>
            <a:off x="741045" y="2322830"/>
            <a:ext cx="5098415" cy="58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5"/>
          <a:srcRect r="26272"/>
          <a:stretch>
            <a:fillRect/>
          </a:stretch>
        </p:blipFill>
        <p:spPr>
          <a:xfrm>
            <a:off x="6003925" y="1226185"/>
            <a:ext cx="4841875" cy="9944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170" y="2707005"/>
            <a:ext cx="4930775" cy="3355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 animBg="1"/>
      <p:bldP spid="90" grpId="1" animBg="1"/>
      <p:bldP spid="96" grpId="0" bldLvl="0" animBg="1"/>
      <p:bldP spid="97" grpId="0" animBg="1"/>
      <p:bldP spid="9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: 圆角 78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: 圆角 79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6589714" y="5869460"/>
            <a:ext cx="5039390" cy="825909"/>
            <a:chOff x="6589714" y="5869460"/>
            <a:chExt cx="5039390" cy="825909"/>
          </a:xfrm>
        </p:grpSpPr>
        <p:sp>
          <p:nvSpPr>
            <p:cNvPr id="3" name="矩形: 圆角 2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81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6589714" y="6319848"/>
              <a:ext cx="12121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03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6" name="矩形 5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" name="直接连接符 7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1" name="直接连接符 7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8" name="直接连接符 6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2" name="直接连接符 6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9" name="直接连接符 5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组合 88"/>
          <p:cNvGrpSpPr/>
          <p:nvPr/>
        </p:nvGrpSpPr>
        <p:grpSpPr>
          <a:xfrm>
            <a:off x="7002400" y="1528962"/>
            <a:ext cx="3799014" cy="825909"/>
            <a:chOff x="5576530" y="1799362"/>
            <a:chExt cx="2962592" cy="825909"/>
          </a:xfrm>
        </p:grpSpPr>
        <p:sp>
          <p:nvSpPr>
            <p:cNvPr id="87" name="矩形 86"/>
            <p:cNvSpPr/>
            <p:nvPr/>
          </p:nvSpPr>
          <p:spPr>
            <a:xfrm>
              <a:off x="5576531" y="1799362"/>
              <a:ext cx="2962591" cy="825909"/>
            </a:xfrm>
            <a:prstGeom prst="rect">
              <a:avLst/>
            </a:prstGeom>
            <a:noFill/>
            <a:ln w="41275">
              <a:solidFill>
                <a:srgbClr val="3C4353">
                  <a:alpha val="9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5576530" y="1827596"/>
              <a:ext cx="27118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400" dirty="0">
                  <a:solidFill>
                    <a:srgbClr val="FFCA25"/>
                  </a:solidFill>
                </a:rPr>
                <a:t>  </a:t>
              </a:r>
              <a:r>
                <a:rPr lang="zh-CN" altLang="en-US" sz="4400" b="1" dirty="0">
                  <a:solidFill>
                    <a:srgbClr val="FFCA25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系统</a:t>
              </a:r>
              <a:r>
                <a:rPr lang="zh-CN" altLang="en-US" sz="4400" b="1" dirty="0"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要求</a:t>
              </a:r>
              <a:r>
                <a:rPr lang="en-US" altLang="zh-CN" sz="4400" b="1" dirty="0"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  </a:t>
              </a:r>
              <a:endParaRPr lang="zh-CN" altLang="en-US" sz="4400" b="1" dirty="0"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sp>
        <p:nvSpPr>
          <p:cNvPr id="90" name="文本框 89"/>
          <p:cNvSpPr txBox="1"/>
          <p:nvPr/>
        </p:nvSpPr>
        <p:spPr>
          <a:xfrm>
            <a:off x="917828" y="2279690"/>
            <a:ext cx="77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A25"/>
                </a:solidFill>
              </a:rPr>
              <a:t>“</a:t>
            </a:r>
            <a:endParaRPr lang="zh-CN" altLang="en-US" sz="7200" dirty="0">
              <a:solidFill>
                <a:srgbClr val="FFCA25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033168" y="4676705"/>
            <a:ext cx="77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A25"/>
                </a:solidFill>
              </a:rPr>
              <a:t>”</a:t>
            </a:r>
            <a:endParaRPr lang="zh-CN" altLang="en-US" sz="7200" dirty="0">
              <a:solidFill>
                <a:srgbClr val="FFCA25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1720130" y="2987548"/>
            <a:ext cx="444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dirty="0">
                <a:latin typeface="+mn-ea"/>
              </a:rPr>
              <a:t>Java: 17 </a:t>
            </a:r>
            <a:r>
              <a:rPr lang="zh-CN" altLang="zh-CN" sz="2800" dirty="0">
                <a:latin typeface="+mn-ea"/>
              </a:rPr>
              <a:t>或更高版本</a:t>
            </a:r>
          </a:p>
          <a:p>
            <a:pPr lvl="0"/>
            <a:r>
              <a:rPr lang="en-US" altLang="zh-CN" sz="2800" dirty="0">
                <a:latin typeface="+mn-ea"/>
              </a:rPr>
              <a:t>Maven: </a:t>
            </a:r>
            <a:r>
              <a:rPr lang="en-US" altLang="zh-CN" sz="2800" dirty="0" err="1">
                <a:latin typeface="+mn-ea"/>
              </a:rPr>
              <a:t>3.6.x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zh-CN" sz="2800" dirty="0">
                <a:latin typeface="+mn-ea"/>
              </a:rPr>
              <a:t>或更高版本</a:t>
            </a:r>
            <a:endParaRPr lang="en-US" altLang="zh-CN" sz="2800" dirty="0">
              <a:latin typeface="+mn-ea"/>
            </a:endParaRPr>
          </a:p>
          <a:p>
            <a:pPr lvl="0"/>
            <a:r>
              <a:rPr lang="en-US" altLang="zh-CN" sz="2800" dirty="0">
                <a:latin typeface="+mn-ea"/>
              </a:rPr>
              <a:t>Node.js: 14 </a:t>
            </a:r>
            <a:r>
              <a:rPr lang="zh-CN" altLang="zh-CN" sz="2800" dirty="0">
                <a:latin typeface="+mn-ea"/>
              </a:rPr>
              <a:t>或更高版本</a:t>
            </a:r>
            <a:endParaRPr lang="en-US" altLang="zh-CN" sz="2800" dirty="0">
              <a:latin typeface="+mn-ea"/>
            </a:endParaRPr>
          </a:p>
          <a:p>
            <a:pPr lvl="0"/>
            <a:r>
              <a:rPr lang="zh-CN" altLang="zh-CN" sz="2800" dirty="0">
                <a:latin typeface="+mn-ea"/>
              </a:rPr>
              <a:t>数据库</a:t>
            </a:r>
            <a:r>
              <a:rPr lang="en-US" altLang="zh-CN" sz="2800" dirty="0">
                <a:latin typeface="+mn-ea"/>
              </a:rPr>
              <a:t>: SQLite</a:t>
            </a:r>
            <a:endParaRPr lang="zh-CN" altLang="zh-CN" sz="2800" dirty="0">
              <a:latin typeface="+mn-ea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872D761-DBDD-0E03-575F-3288CF51E383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6C894EE-3055-5596-9858-A1E652888549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EF28999-6D80-C246-3362-C97BD9AAFC30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7C27C4E-DE97-7ADE-6932-61CE715491C0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E79B3FFF-BC7F-0DD9-C6CF-A627CC0E1225}"/>
              </a:ext>
            </a:extLst>
          </p:cNvPr>
          <p:cNvSpPr txBox="1"/>
          <p:nvPr/>
        </p:nvSpPr>
        <p:spPr>
          <a:xfrm>
            <a:off x="1521460" y="1276350"/>
            <a:ext cx="2379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n-ea"/>
              </a:rPr>
              <a:t>03</a:t>
            </a:r>
            <a:r>
              <a:rPr lang="zh-CN" altLang="en-US" sz="3200" dirty="0">
                <a:latin typeface="+mn-ea"/>
              </a:rPr>
              <a:t>编译构建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  <p:bldP spid="9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589714" y="5869460"/>
            <a:ext cx="5039390" cy="825909"/>
            <a:chOff x="6589714" y="5869460"/>
            <a:chExt cx="5039390" cy="825909"/>
          </a:xfrm>
        </p:grpSpPr>
        <p:sp>
          <p:nvSpPr>
            <p:cNvPr id="7" name="矩形: 圆角 6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81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589714" y="6319848"/>
              <a:ext cx="12121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03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0" name="矩形 9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" name="直接连接符 7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5" name="直接连接符 7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2" name="直接连接符 7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9" name="直接连接符 6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3" name="直接连接符 6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7" name="直接连接符 5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4" name="直接连接符 5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8" name="直接连接符 4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09503" y="220070"/>
            <a:ext cx="6830214" cy="6151233"/>
          </a:xfrm>
          <a:prstGeom prst="rect">
            <a:avLst/>
          </a:prstGeom>
        </p:spPr>
      </p:pic>
      <p:grpSp>
        <p:nvGrpSpPr>
          <p:cNvPr id="90" name="组合 89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7" name="矩形 86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1513635" y="1276350"/>
            <a:ext cx="439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编译构建步骤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064948" y="1993943"/>
            <a:ext cx="10381202" cy="4183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1. </a:t>
            </a:r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克隆项目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  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Git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克隆项目到本地。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   git clone https://gitee.com/AAA0925/cbb_shop.gitcd 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cbbshop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2. </a:t>
            </a:r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构建后端环境</a:t>
            </a: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进入后端项目目录：</a:t>
            </a: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cd backend/</a:t>
            </a:r>
            <a:r>
              <a:rPr lang="en-US" altLang="zh-CN" sz="1800" b="1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cbbshop</a:t>
            </a: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/</a:t>
            </a:r>
            <a:r>
              <a:rPr lang="en-US" altLang="zh-CN" sz="1800" b="1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cbbshop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indent="228600"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在后端项目目录中，运行以下命令构建项目：</a:t>
            </a:r>
            <a:r>
              <a:rPr lang="en-US" altLang="zh-CN" sz="1800" b="1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mvn</a:t>
            </a: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clean install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3. </a:t>
            </a:r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配置前端环境</a:t>
            </a:r>
          </a:p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进入前端项目目录：</a:t>
            </a: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cd frontend/</a:t>
            </a:r>
            <a:r>
              <a:rPr lang="en-US" altLang="zh-CN" sz="1800" b="1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cbbshop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安装前端依赖：</a:t>
            </a:r>
          </a:p>
          <a:p>
            <a:pPr indent="266700"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npm</a:t>
            </a: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install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84" grpId="0"/>
      <p:bldP spid="8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589714" y="5869460"/>
            <a:ext cx="5039390" cy="833293"/>
            <a:chOff x="6589714" y="5869460"/>
            <a:chExt cx="5039390" cy="833293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81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89714" y="6334453"/>
              <a:ext cx="12121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03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521721" y="1276350"/>
            <a:ext cx="317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编译构建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运行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653769" y="2104919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+mn-ea"/>
              </a:rPr>
              <a:t>启动后端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1653769" y="2726378"/>
            <a:ext cx="650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在后端项目目录中，通过以下命令运行</a:t>
            </a:r>
            <a:r>
              <a:rPr lang="en-US" altLang="zh-CN" dirty="0"/>
              <a:t> JAR </a:t>
            </a:r>
            <a:r>
              <a:rPr lang="zh-CN" altLang="zh-CN" dirty="0"/>
              <a:t>文件：</a:t>
            </a:r>
          </a:p>
          <a:p>
            <a:r>
              <a:rPr lang="en-US" altLang="zh-CN" b="1" dirty="0"/>
              <a:t>java -jar target/</a:t>
            </a:r>
            <a:r>
              <a:rPr lang="en-US" altLang="zh-CN" b="1" dirty="0" err="1"/>
              <a:t>cbbshop</a:t>
            </a:r>
            <a:r>
              <a:rPr lang="en-US" altLang="zh-CN" b="1" dirty="0"/>
              <a:t>-0.0.1-</a:t>
            </a:r>
            <a:r>
              <a:rPr lang="en-US" altLang="zh-CN" b="1" dirty="0" err="1"/>
              <a:t>SNAPSHOT.jar</a:t>
            </a:r>
            <a:endParaRPr lang="zh-CN" altLang="zh-CN" dirty="0"/>
          </a:p>
        </p:txBody>
      </p:sp>
      <p:sp>
        <p:nvSpPr>
          <p:cNvPr id="102" name="文本框 101"/>
          <p:cNvSpPr txBox="1"/>
          <p:nvPr/>
        </p:nvSpPr>
        <p:spPr>
          <a:xfrm>
            <a:off x="1672481" y="3921883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+mn-ea"/>
              </a:rPr>
              <a:t>启动前端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1653769" y="4573748"/>
            <a:ext cx="611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在前端项目目录中，运行以下命令启动前端应用：</a:t>
            </a:r>
          </a:p>
          <a:p>
            <a:r>
              <a:rPr lang="en-US" altLang="zh-CN" b="1" dirty="0" err="1"/>
              <a:t>npm</a:t>
            </a:r>
            <a:r>
              <a:rPr lang="en-US" altLang="zh-CN" b="1" dirty="0"/>
              <a:t> run serve</a:t>
            </a:r>
            <a:endParaRPr lang="zh-CN" altLang="zh-C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0" grpId="0"/>
      <p:bldP spid="101" grpId="0"/>
      <p:bldP spid="102" grpId="0"/>
      <p:bldP spid="10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587988" y="5879783"/>
            <a:ext cx="3220748" cy="825909"/>
            <a:chOff x="10051027" y="5869460"/>
            <a:chExt cx="3220748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81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059604" y="6320483"/>
              <a:ext cx="12121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03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521721" y="1276350"/>
            <a:ext cx="5050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编译构建</a:t>
            </a:r>
            <a:r>
              <a:rPr lang="en-US" altLang="zh-CN" sz="3200" dirty="0"/>
              <a:t> </a:t>
            </a:r>
            <a:r>
              <a:rPr lang="zh-CN" altLang="zh-CN" dirty="0"/>
              <a:t>项目对象模型</a:t>
            </a:r>
            <a:r>
              <a:rPr lang="en-US" altLang="zh-CN" dirty="0"/>
              <a:t>(POM)</a:t>
            </a:r>
            <a:r>
              <a:rPr lang="zh-CN" altLang="zh-CN" dirty="0"/>
              <a:t>说明</a:t>
            </a:r>
          </a:p>
        </p:txBody>
      </p:sp>
      <p:grpSp>
        <p:nvGrpSpPr>
          <p:cNvPr id="95" name="组合 94"/>
          <p:cNvGrpSpPr/>
          <p:nvPr/>
        </p:nvGrpSpPr>
        <p:grpSpPr>
          <a:xfrm>
            <a:off x="4415269" y="3053976"/>
            <a:ext cx="1415720" cy="1415720"/>
            <a:chOff x="4415269" y="3053976"/>
            <a:chExt cx="1415720" cy="1415720"/>
          </a:xfrm>
        </p:grpSpPr>
        <p:sp>
          <p:nvSpPr>
            <p:cNvPr id="93" name="菱形 92"/>
            <p:cNvSpPr/>
            <p:nvPr/>
          </p:nvSpPr>
          <p:spPr>
            <a:xfrm>
              <a:off x="4415269" y="3053976"/>
              <a:ext cx="1415720" cy="1415720"/>
            </a:xfrm>
            <a:prstGeom prst="diamond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2967" y="3451393"/>
              <a:ext cx="598171" cy="600009"/>
            </a:xfrm>
            <a:prstGeom prst="rect">
              <a:avLst/>
            </a:prstGeom>
          </p:spPr>
        </p:pic>
      </p:grpSp>
      <p:grpSp>
        <p:nvGrpSpPr>
          <p:cNvPr id="97" name="组合 96"/>
          <p:cNvGrpSpPr/>
          <p:nvPr/>
        </p:nvGrpSpPr>
        <p:grpSpPr>
          <a:xfrm>
            <a:off x="5275251" y="2102767"/>
            <a:ext cx="1415720" cy="1415720"/>
            <a:chOff x="5275251" y="2102767"/>
            <a:chExt cx="1415720" cy="1415720"/>
          </a:xfrm>
        </p:grpSpPr>
        <p:sp>
          <p:nvSpPr>
            <p:cNvPr id="90" name="菱形 89"/>
            <p:cNvSpPr/>
            <p:nvPr/>
          </p:nvSpPr>
          <p:spPr>
            <a:xfrm>
              <a:off x="5275251" y="2102767"/>
              <a:ext cx="1415720" cy="1415720"/>
            </a:xfrm>
            <a:prstGeom prst="diamond">
              <a:avLst/>
            </a:prstGeom>
            <a:solidFill>
              <a:srgbClr val="3C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7384" y="2533438"/>
              <a:ext cx="552679" cy="554378"/>
            </a:xfrm>
            <a:prstGeom prst="rect">
              <a:avLst/>
            </a:prstGeom>
          </p:spPr>
        </p:pic>
      </p:grpSp>
      <p:grpSp>
        <p:nvGrpSpPr>
          <p:cNvPr id="99" name="组合 98"/>
          <p:cNvGrpSpPr/>
          <p:nvPr/>
        </p:nvGrpSpPr>
        <p:grpSpPr>
          <a:xfrm>
            <a:off x="5275251" y="3907972"/>
            <a:ext cx="1415720" cy="1415720"/>
            <a:chOff x="5275251" y="3907972"/>
            <a:chExt cx="1415720" cy="1415720"/>
          </a:xfrm>
        </p:grpSpPr>
        <p:sp>
          <p:nvSpPr>
            <p:cNvPr id="92" name="菱形 91"/>
            <p:cNvSpPr/>
            <p:nvPr/>
          </p:nvSpPr>
          <p:spPr>
            <a:xfrm>
              <a:off x="5275251" y="3907972"/>
              <a:ext cx="1415720" cy="1415720"/>
            </a:xfrm>
            <a:prstGeom prst="diamond">
              <a:avLst/>
            </a:prstGeom>
            <a:solidFill>
              <a:srgbClr val="3C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7657" y="4326812"/>
              <a:ext cx="673042" cy="617408"/>
            </a:xfrm>
            <a:prstGeom prst="rect">
              <a:avLst/>
            </a:prstGeom>
          </p:spPr>
        </p:pic>
      </p:grpSp>
      <p:grpSp>
        <p:nvGrpSpPr>
          <p:cNvPr id="101" name="组合 100"/>
          <p:cNvGrpSpPr/>
          <p:nvPr/>
        </p:nvGrpSpPr>
        <p:grpSpPr>
          <a:xfrm>
            <a:off x="6126716" y="3053976"/>
            <a:ext cx="1415720" cy="1415720"/>
            <a:chOff x="6126716" y="3053976"/>
            <a:chExt cx="1415720" cy="1415720"/>
          </a:xfrm>
        </p:grpSpPr>
        <p:sp>
          <p:nvSpPr>
            <p:cNvPr id="91" name="菱形 90"/>
            <p:cNvSpPr/>
            <p:nvPr/>
          </p:nvSpPr>
          <p:spPr>
            <a:xfrm>
              <a:off x="6126716" y="3053976"/>
              <a:ext cx="1415720" cy="1415720"/>
            </a:xfrm>
            <a:prstGeom prst="diamond">
              <a:avLst/>
            </a:prstGeom>
            <a:solidFill>
              <a:srgbClr val="3C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6168" y="3451393"/>
              <a:ext cx="552680" cy="625734"/>
            </a:xfrm>
            <a:prstGeom prst="rect">
              <a:avLst/>
            </a:prstGeom>
          </p:spPr>
        </p:pic>
      </p:grpSp>
      <p:sp>
        <p:nvSpPr>
          <p:cNvPr id="102" name="文本框 101"/>
          <p:cNvSpPr txBox="1"/>
          <p:nvPr/>
        </p:nvSpPr>
        <p:spPr>
          <a:xfrm>
            <a:off x="1090144" y="2291973"/>
            <a:ext cx="163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b="1" dirty="0"/>
              <a:t>父项目配置</a:t>
            </a:r>
            <a:r>
              <a:rPr lang="en-US" altLang="zh-CN" dirty="0"/>
              <a:t>:</a:t>
            </a:r>
            <a:endParaRPr lang="zh-CN" altLang="zh-CN" dirty="0"/>
          </a:p>
        </p:txBody>
      </p:sp>
      <p:sp>
        <p:nvSpPr>
          <p:cNvPr id="103" name="文本框 102"/>
          <p:cNvSpPr txBox="1"/>
          <p:nvPr/>
        </p:nvSpPr>
        <p:spPr>
          <a:xfrm>
            <a:off x="636240" y="2409438"/>
            <a:ext cx="4526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dirty="0">
              <a:effectLst/>
            </a:endParaRPr>
          </a:p>
          <a:p>
            <a:pPr lvl="1"/>
            <a:r>
              <a:rPr lang="zh-CN" altLang="zh-CN" dirty="0"/>
              <a:t>通过</a:t>
            </a:r>
            <a:r>
              <a:rPr lang="en-US" altLang="zh-CN" dirty="0"/>
              <a:t> &lt;parent&gt; </a:t>
            </a:r>
            <a:r>
              <a:rPr lang="zh-CN" altLang="zh-CN" dirty="0"/>
              <a:t>标签来指定父</a:t>
            </a:r>
            <a:r>
              <a:rPr lang="en-US" altLang="zh-CN" dirty="0"/>
              <a:t> POM</a:t>
            </a:r>
            <a:endParaRPr lang="zh-CN" altLang="zh-CN" dirty="0"/>
          </a:p>
        </p:txBody>
      </p:sp>
      <p:sp>
        <p:nvSpPr>
          <p:cNvPr id="104" name="文本框 103"/>
          <p:cNvSpPr txBox="1"/>
          <p:nvPr/>
        </p:nvSpPr>
        <p:spPr>
          <a:xfrm>
            <a:off x="1085202" y="4528412"/>
            <a:ext cx="163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b="1" dirty="0"/>
              <a:t>依赖部分</a:t>
            </a:r>
            <a:r>
              <a:rPr lang="en-US" altLang="zh-CN" dirty="0"/>
              <a:t>:</a:t>
            </a:r>
            <a:endParaRPr lang="zh-CN" altLang="zh-CN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20141" y="4690945"/>
            <a:ext cx="4558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dirty="0">
              <a:effectLst/>
            </a:endParaRPr>
          </a:p>
          <a:p>
            <a:pPr lvl="1"/>
            <a:r>
              <a:rPr lang="en-US" altLang="zh-CN" dirty="0"/>
              <a:t>&lt;dependencies&gt; </a:t>
            </a:r>
            <a:r>
              <a:rPr lang="zh-CN" altLang="zh-CN" dirty="0"/>
              <a:t>部分列出了项目所需的所有依赖，包括</a:t>
            </a:r>
            <a:r>
              <a:rPr lang="en-US" altLang="zh-CN" dirty="0"/>
              <a:t> </a:t>
            </a:r>
            <a:r>
              <a:rPr lang="en-US" altLang="zh-CN" dirty="0" err="1"/>
              <a:t>MyBatis</a:t>
            </a:r>
            <a:r>
              <a:rPr lang="zh-CN" altLang="zh-CN" dirty="0"/>
              <a:t>、</a:t>
            </a:r>
            <a:r>
              <a:rPr lang="en-US" altLang="zh-CN" dirty="0"/>
              <a:t>Spring Boot</a:t>
            </a:r>
            <a:r>
              <a:rPr lang="zh-CN" altLang="zh-CN" dirty="0"/>
              <a:t>等，各个依赖之间的关系和版本信息都在这里指定。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7516627" y="1733586"/>
            <a:ext cx="163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b="1" dirty="0"/>
              <a:t>属性</a:t>
            </a:r>
            <a:r>
              <a:rPr lang="en-US" altLang="zh-CN" dirty="0"/>
              <a:t>:</a:t>
            </a:r>
            <a:endParaRPr lang="zh-CN" altLang="zh-CN" dirty="0"/>
          </a:p>
        </p:txBody>
      </p:sp>
      <p:sp>
        <p:nvSpPr>
          <p:cNvPr id="107" name="文本框 106"/>
          <p:cNvSpPr txBox="1"/>
          <p:nvPr/>
        </p:nvSpPr>
        <p:spPr>
          <a:xfrm>
            <a:off x="7086073" y="1848614"/>
            <a:ext cx="413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dirty="0">
              <a:effectLst/>
            </a:endParaRPr>
          </a:p>
          <a:p>
            <a:pPr lvl="1"/>
            <a:r>
              <a:rPr lang="zh-CN" altLang="zh-CN" dirty="0"/>
              <a:t>包括</a:t>
            </a:r>
            <a:r>
              <a:rPr lang="en-US" altLang="zh-CN" dirty="0"/>
              <a:t> </a:t>
            </a:r>
            <a:r>
              <a:rPr lang="en-US" altLang="zh-CN" dirty="0" err="1"/>
              <a:t>groupId</a:t>
            </a:r>
            <a:r>
              <a:rPr lang="zh-CN" altLang="zh-CN" dirty="0"/>
              <a:t>、</a:t>
            </a:r>
            <a:r>
              <a:rPr lang="en-US" altLang="zh-CN" dirty="0" err="1"/>
              <a:t>artifactId</a:t>
            </a:r>
            <a:r>
              <a:rPr lang="zh-CN" altLang="en-US" dirty="0"/>
              <a:t>等。</a:t>
            </a:r>
            <a:r>
              <a:rPr lang="zh-CN" altLang="zh-CN" dirty="0"/>
              <a:t>定义了项目的唯一性和基本信息。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7597757" y="4104867"/>
            <a:ext cx="163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b="1" dirty="0"/>
              <a:t>构建配置</a:t>
            </a:r>
            <a:r>
              <a:rPr lang="en-US" altLang="zh-CN" dirty="0"/>
              <a:t>:</a:t>
            </a:r>
            <a:endParaRPr lang="zh-CN" altLang="zh-CN" dirty="0"/>
          </a:p>
        </p:txBody>
      </p:sp>
      <p:sp>
        <p:nvSpPr>
          <p:cNvPr id="109" name="文本框 108"/>
          <p:cNvSpPr txBox="1"/>
          <p:nvPr/>
        </p:nvSpPr>
        <p:spPr>
          <a:xfrm>
            <a:off x="7094796" y="4237372"/>
            <a:ext cx="411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dirty="0">
              <a:effectLst/>
            </a:endParaRPr>
          </a:p>
          <a:p>
            <a:pPr lvl="1"/>
            <a:r>
              <a:rPr lang="en-US" altLang="zh-CN" dirty="0"/>
              <a:t>&lt;build&gt; </a:t>
            </a:r>
            <a:r>
              <a:rPr lang="zh-CN" altLang="zh-CN" dirty="0"/>
              <a:t>部分定义了相关的</a:t>
            </a:r>
            <a:r>
              <a:rPr lang="en-US" altLang="zh-CN" dirty="0"/>
              <a:t> Maven </a:t>
            </a:r>
            <a:r>
              <a:rPr lang="zh-CN" altLang="zh-CN" dirty="0"/>
              <a:t>插件</a:t>
            </a:r>
          </a:p>
        </p:txBody>
      </p:sp>
      <p:pic>
        <p:nvPicPr>
          <p:cNvPr id="110" name="图片 109" descr="文本&#10;&#10;描述已自动生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177" y="3148881"/>
            <a:ext cx="3369825" cy="893087"/>
          </a:xfrm>
          <a:prstGeom prst="rect">
            <a:avLst/>
          </a:prstGeom>
        </p:spPr>
      </p:pic>
      <p:pic>
        <p:nvPicPr>
          <p:cNvPr id="111" name="图片 110" descr="文本&#10;&#10;低可信度描述已自动生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2802" y="2838322"/>
            <a:ext cx="3436664" cy="1064661"/>
          </a:xfrm>
          <a:prstGeom prst="rect">
            <a:avLst/>
          </a:prstGeom>
        </p:spPr>
      </p:pic>
      <p:pic>
        <p:nvPicPr>
          <p:cNvPr id="112" name="图片 111" descr="文本&#10;&#10;描述已自动生成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1367" y="4917126"/>
            <a:ext cx="2030027" cy="18907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2" grpId="0"/>
      <p:bldP spid="102" grpId="1"/>
      <p:bldP spid="103" grpId="0"/>
      <p:bldP spid="103" grpId="1"/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773993" y="5877034"/>
            <a:ext cx="3215035" cy="825909"/>
            <a:chOff x="8414069" y="5869460"/>
            <a:chExt cx="3215035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81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14069" y="6320483"/>
              <a:ext cx="12121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521722" y="1276350"/>
            <a:ext cx="4099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软件测试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测试范围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B8AF6D9-B052-6442-F3B6-A1B539A13DAF}"/>
              </a:ext>
            </a:extLst>
          </p:cNvPr>
          <p:cNvSpPr txBox="1"/>
          <p:nvPr/>
        </p:nvSpPr>
        <p:spPr>
          <a:xfrm>
            <a:off x="1866436" y="2503128"/>
            <a:ext cx="3557619" cy="3147400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br>
              <a:rPr lang="en-US" altLang="zh-CN" sz="1400" dirty="0">
                <a:latin typeface="+mn-ea"/>
              </a:rPr>
            </a:br>
            <a:r>
              <a:rPr lang="en-US" altLang="zh-CN" sz="800" dirty="0">
                <a:latin typeface="+mn-ea"/>
              </a:rPr>
              <a:t> </a:t>
            </a:r>
            <a:br>
              <a:rPr lang="en-US" altLang="zh-CN" sz="1400" dirty="0">
                <a:latin typeface="+mn-ea"/>
              </a:rPr>
            </a:b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用户信息模块</a:t>
            </a:r>
            <a:r>
              <a:rPr lang="zh-CN" altLang="en-US" sz="1400" dirty="0">
                <a:latin typeface="+mn-ea"/>
              </a:rPr>
              <a:t>：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1.	</a:t>
            </a:r>
            <a:r>
              <a:rPr lang="zh-CN" altLang="en-US" sz="1400" dirty="0">
                <a:latin typeface="+mn-ea"/>
              </a:rPr>
              <a:t>买家</a:t>
            </a:r>
            <a:r>
              <a:rPr lang="en-US" altLang="zh-CN" sz="1400" dirty="0">
                <a:latin typeface="+mn-ea"/>
              </a:rPr>
              <a:t>/</a:t>
            </a:r>
            <a:r>
              <a:rPr lang="zh-CN" altLang="en-US" sz="1400" dirty="0">
                <a:latin typeface="+mn-ea"/>
              </a:rPr>
              <a:t>卖家登录注册功能  </a:t>
            </a:r>
            <a:r>
              <a:rPr lang="en-US" altLang="zh-CN" sz="1400" dirty="0">
                <a:latin typeface="+mn-ea"/>
              </a:rPr>
              <a:t>10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2.	</a:t>
            </a:r>
            <a:r>
              <a:rPr lang="zh-CN" altLang="en-US" sz="1400" dirty="0">
                <a:latin typeface="+mn-ea"/>
              </a:rPr>
              <a:t>买家</a:t>
            </a:r>
            <a:r>
              <a:rPr lang="en-US" altLang="zh-CN" sz="1400" dirty="0">
                <a:latin typeface="+mn-ea"/>
              </a:rPr>
              <a:t>/</a:t>
            </a:r>
            <a:r>
              <a:rPr lang="zh-CN" altLang="en-US" sz="1400" dirty="0">
                <a:latin typeface="+mn-ea"/>
              </a:rPr>
              <a:t>卖家重置密码功能</a:t>
            </a:r>
            <a:r>
              <a:rPr lang="en-US" altLang="zh-CN" sz="1400" dirty="0">
                <a:latin typeface="+mn-ea"/>
              </a:rPr>
              <a:t>2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3.	</a:t>
            </a:r>
            <a:r>
              <a:rPr lang="zh-CN" altLang="en-US" sz="1400" dirty="0">
                <a:latin typeface="+mn-ea"/>
              </a:rPr>
              <a:t>卖家客户管理功能 </a:t>
            </a:r>
            <a:r>
              <a:rPr lang="en-US" altLang="zh-CN" sz="1400" dirty="0">
                <a:latin typeface="+mn-ea"/>
              </a:rPr>
              <a:t>1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4.	</a:t>
            </a:r>
            <a:r>
              <a:rPr lang="zh-CN" altLang="en-US" sz="1400" dirty="0">
                <a:latin typeface="+mn-ea"/>
              </a:rPr>
              <a:t>卖家修改密码功能 </a:t>
            </a:r>
            <a:r>
              <a:rPr lang="en-US" altLang="zh-CN" sz="1400" dirty="0">
                <a:latin typeface="+mn-ea"/>
              </a:rPr>
              <a:t>5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5.	</a:t>
            </a:r>
            <a:r>
              <a:rPr lang="zh-CN" altLang="en-US" sz="1400" dirty="0">
                <a:latin typeface="+mn-ea"/>
              </a:rPr>
              <a:t>买家修改信息功能 </a:t>
            </a:r>
            <a:r>
              <a:rPr lang="en-US" altLang="zh-CN" sz="1400" dirty="0">
                <a:latin typeface="+mn-ea"/>
              </a:rPr>
              <a:t>8</a:t>
            </a: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zh-CN" altLang="en-US" sz="1400" dirty="0">
              <a:latin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B18BCFF-8C15-7CEF-6082-383D1158767D}"/>
              </a:ext>
            </a:extLst>
          </p:cNvPr>
          <p:cNvSpPr txBox="1"/>
          <p:nvPr/>
        </p:nvSpPr>
        <p:spPr>
          <a:xfrm>
            <a:off x="6168990" y="2422753"/>
            <a:ext cx="3557619" cy="3285900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br>
              <a:rPr lang="en-US" altLang="zh-CN" sz="1400" dirty="0">
                <a:latin typeface="+mn-ea"/>
              </a:rPr>
            </a:b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订单模块：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1.	</a:t>
            </a:r>
            <a:r>
              <a:rPr lang="zh-CN" altLang="en-US" sz="1400" dirty="0">
                <a:latin typeface="+mn-ea"/>
              </a:rPr>
              <a:t>买家购买商品功能 </a:t>
            </a:r>
            <a:r>
              <a:rPr lang="en-US" altLang="zh-CN" sz="1400" dirty="0">
                <a:latin typeface="+mn-ea"/>
              </a:rPr>
              <a:t>2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2.	</a:t>
            </a:r>
            <a:r>
              <a:rPr lang="zh-CN" altLang="en-US" sz="1400" dirty="0">
                <a:latin typeface="+mn-ea"/>
              </a:rPr>
              <a:t>卖家管理订单状态功能 </a:t>
            </a:r>
            <a:r>
              <a:rPr lang="en-US" altLang="zh-CN" sz="1400" dirty="0">
                <a:latin typeface="+mn-ea"/>
              </a:rPr>
              <a:t>2</a:t>
            </a:r>
            <a:br>
              <a:rPr lang="en-US" altLang="zh-CN" sz="1400" dirty="0">
                <a:latin typeface="+mn-ea"/>
              </a:rPr>
            </a:b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商品模块：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1.	</a:t>
            </a:r>
            <a:r>
              <a:rPr lang="zh-CN" altLang="en-US" sz="1400" dirty="0">
                <a:latin typeface="+mn-ea"/>
              </a:rPr>
              <a:t>卖家发布商品功能 </a:t>
            </a:r>
            <a:r>
              <a:rPr lang="en-US" altLang="zh-CN" sz="1400" dirty="0">
                <a:latin typeface="+mn-ea"/>
              </a:rPr>
              <a:t>5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2.	</a:t>
            </a:r>
            <a:r>
              <a:rPr lang="zh-CN" altLang="en-US" sz="1400" dirty="0">
                <a:latin typeface="+mn-ea"/>
              </a:rPr>
              <a:t>卖家查看商品信息功能 </a:t>
            </a:r>
            <a:r>
              <a:rPr lang="en-US" altLang="zh-CN" sz="1400" dirty="0">
                <a:latin typeface="+mn-ea"/>
              </a:rPr>
              <a:t>1</a:t>
            </a: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测试用例数量总计：</a:t>
            </a:r>
            <a:r>
              <a:rPr lang="en-US" altLang="zh-CN" sz="1400" dirty="0">
                <a:latin typeface="+mn-ea"/>
              </a:rPr>
              <a:t>36</a:t>
            </a: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 animBg="1"/>
      <p:bldP spid="9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773993" y="5877034"/>
            <a:ext cx="3215035" cy="825909"/>
            <a:chOff x="8414069" y="5869460"/>
            <a:chExt cx="3215035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81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14069" y="6326198"/>
              <a:ext cx="12121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521722" y="1276350"/>
            <a:ext cx="390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软件测试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测试设计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8865397" y="1857831"/>
            <a:ext cx="1457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等价类划分</a:t>
            </a:r>
          </a:p>
        </p:txBody>
      </p:sp>
      <p:graphicFrame>
        <p:nvGraphicFramePr>
          <p:cNvPr id="91" name="表格 90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6383710"/>
              </p:ext>
            </p:extLst>
          </p:nvPr>
        </p:nvGraphicFramePr>
        <p:xfrm>
          <a:off x="6702594" y="2385925"/>
          <a:ext cx="4634865" cy="3586480"/>
        </p:xfrm>
        <a:graphic>
          <a:graphicData uri="http://schemas.openxmlformats.org/drawingml/2006/table">
            <a:tbl>
              <a:tblPr/>
              <a:tblGrid>
                <a:gridCol w="1544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19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项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有效等价类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无效等价类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用户名长度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1.&gt;=1&amp;&amp;&lt;=30(</a:t>
                      </a:r>
                      <a:r>
                        <a:rPr lang="zh-CN" altLang="en-US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</a:t>
                      </a:r>
                      <a:r>
                        <a:rPr lang="zh-CN" altLang="en-US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||&gt;30(</a:t>
                      </a:r>
                      <a:r>
                        <a:rPr lang="zh-CN" altLang="en-US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用户名格式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</a:t>
                      </a:r>
                      <a:r>
                        <a:rPr lang="zh-CN" altLang="en-US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仅允许文字、字母和下划线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</a:t>
                      </a:r>
                      <a:r>
                        <a:rPr lang="zh-CN" altLang="en-US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除文字、字母和下划线以外的字符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密码长度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5.&gt;=6&amp;&amp;&lt;=15(</a:t>
                      </a:r>
                      <a:r>
                        <a:rPr lang="zh-CN" altLang="en-US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6.&lt;6(</a:t>
                      </a:r>
                      <a:r>
                        <a:rPr lang="zh-CN" altLang="en-US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</a:t>
                      </a: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密码格式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7.</a:t>
                      </a:r>
                      <a:r>
                        <a:rPr 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包含字母、数字、特殊字符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8.</a:t>
                      </a:r>
                      <a:r>
                        <a:rPr 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包含除字母、数字、特殊字符以外的符号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验证问题和回答问题格式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9.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仅包含字母、数字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10.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包含除字母、数字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验证问题长度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11.</a:t>
                      </a:r>
                      <a:r>
                        <a:rPr lang="en-US" alt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&gt;=1&amp;&amp;&lt;=30(</a:t>
                      </a:r>
                      <a:r>
                        <a:rPr lang="zh-CN" altLang="en-US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</a:t>
                      </a:r>
                      <a:r>
                        <a:rPr lang="en-US" alt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12.</a:t>
                      </a:r>
                      <a:r>
                        <a:rPr lang="zh-CN" sz="10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</a:t>
                      </a:r>
                      <a:r>
                        <a:rPr lang="en-US" altLang="zh-CN" sz="10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||&gt;30(</a:t>
                      </a:r>
                      <a:r>
                        <a:rPr lang="zh-CN" altLang="en-US" sz="10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</a:t>
                      </a:r>
                      <a:r>
                        <a:rPr lang="en-US" altLang="zh-CN" sz="10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回答长度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13.</a:t>
                      </a:r>
                      <a:r>
                        <a:rPr lang="en-US" alt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&gt;=1&amp;&amp;&lt;=20(</a:t>
                      </a:r>
                      <a:r>
                        <a:rPr lang="zh-CN" altLang="en-US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</a:t>
                      </a:r>
                      <a:r>
                        <a:rPr lang="en-US" alt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14.</a:t>
                      </a:r>
                      <a:r>
                        <a:rPr 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</a:t>
                      </a:r>
                      <a:r>
                        <a:rPr lang="en-US" alt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||&gt;20(</a:t>
                      </a:r>
                      <a:r>
                        <a:rPr lang="zh-CN" altLang="en-US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</a:t>
                      </a:r>
                      <a:r>
                        <a:rPr lang="en-US" alt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交易地址长度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15.</a:t>
                      </a:r>
                      <a:r>
                        <a:rPr lang="en-US" alt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&gt;=1&amp;&amp;&lt;=200(</a:t>
                      </a:r>
                      <a:r>
                        <a:rPr lang="zh-CN" altLang="en-US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</a:t>
                      </a:r>
                      <a:r>
                        <a:rPr lang="en-US" alt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16.</a:t>
                      </a:r>
                      <a:r>
                        <a:rPr 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</a:t>
                      </a:r>
                      <a:r>
                        <a:rPr lang="en-US" alt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||&gt;200(</a:t>
                      </a:r>
                      <a:r>
                        <a:rPr lang="zh-CN" altLang="en-US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</a:t>
                      </a:r>
                      <a:r>
                        <a:rPr lang="en-US" altLang="zh-CN" sz="1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交易地址格式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17.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允许文字、数字和特殊符号。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18.</a:t>
                      </a:r>
                      <a:r>
                        <a:rPr lang="zh-CN" altLang="en-US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除</a:t>
                      </a:r>
                      <a:r>
                        <a:rPr 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文字、数字和特殊符号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联系电话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19.11</a:t>
                      </a:r>
                      <a:r>
                        <a:rPr lang="zh-CN" altLang="en-US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位数字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20.</a:t>
                      </a:r>
                      <a:r>
                        <a:rPr lang="zh-CN" altLang="en-US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7847813" y="1857831"/>
            <a:ext cx="119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用户信息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1B691CB-BF64-49A4-FD6E-392E9CFB055D}"/>
              </a:ext>
            </a:extLst>
          </p:cNvPr>
          <p:cNvSpPr txBox="1"/>
          <p:nvPr/>
        </p:nvSpPr>
        <p:spPr>
          <a:xfrm>
            <a:off x="3466195" y="2987381"/>
            <a:ext cx="1644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边界值分析</a:t>
            </a:r>
          </a:p>
        </p:txBody>
      </p:sp>
      <p:graphicFrame>
        <p:nvGraphicFramePr>
          <p:cNvPr id="95" name="表格 94">
            <a:extLst>
              <a:ext uri="{FF2B5EF4-FFF2-40B4-BE49-F238E27FC236}">
                <a16:creationId xmlns:a16="http://schemas.microsoft.com/office/drawing/2014/main" id="{2023D896-D33B-8FD6-99B2-CF03DFAA5915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00699556"/>
              </p:ext>
            </p:extLst>
          </p:nvPr>
        </p:nvGraphicFramePr>
        <p:xfrm>
          <a:off x="1289063" y="3612500"/>
          <a:ext cx="4566920" cy="1806575"/>
        </p:xfrm>
        <a:graphic>
          <a:graphicData uri="http://schemas.openxmlformats.org/drawingml/2006/table">
            <a:tbl>
              <a:tblPr/>
              <a:tblGrid>
                <a:gridCol w="1522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项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边界值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姓名长度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21.0||30</a:t>
                      </a:r>
                      <a:r>
                        <a:rPr lang="zh-CN" altLang="en-US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（字符）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电话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22.11</a:t>
                      </a:r>
                      <a:r>
                        <a:rPr lang="zh-CN" altLang="en-US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位数字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交易地址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23.1||200</a:t>
                      </a:r>
                      <a:r>
                        <a:rPr lang="zh-CN" altLang="en-US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（字符）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24.6</a:t>
                      </a:r>
                      <a:r>
                        <a:rPr lang="zh-CN" altLang="en-US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位字符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6" name="文本框 95">
            <a:extLst>
              <a:ext uri="{FF2B5EF4-FFF2-40B4-BE49-F238E27FC236}">
                <a16:creationId xmlns:a16="http://schemas.microsoft.com/office/drawing/2014/main" id="{FBDF308C-E75B-A6DE-3614-32080B017151}"/>
              </a:ext>
            </a:extLst>
          </p:cNvPr>
          <p:cNvSpPr txBox="1"/>
          <p:nvPr/>
        </p:nvSpPr>
        <p:spPr>
          <a:xfrm>
            <a:off x="2460950" y="2987381"/>
            <a:ext cx="119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用户信息</a:t>
            </a:r>
            <a:r>
              <a:rPr lang="en-US" altLang="zh-CN" dirty="0"/>
              <a:t>-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100" grpId="0"/>
      <p:bldP spid="94" grpId="0"/>
      <p:bldP spid="9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773993" y="5877034"/>
            <a:ext cx="3215035" cy="825909"/>
            <a:chOff x="8414069" y="5869460"/>
            <a:chExt cx="3215035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81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14069" y="6320483"/>
              <a:ext cx="12121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66635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521459" y="1276350"/>
            <a:ext cx="3778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软件测试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执行</a:t>
            </a:r>
            <a:r>
              <a:rPr lang="en-US" altLang="zh-CN" sz="3200" dirty="0">
                <a:latin typeface="+mn-ea"/>
              </a:rPr>
              <a:t>A</a:t>
            </a:r>
            <a:r>
              <a:rPr lang="zh-CN" altLang="en-US" sz="3200" dirty="0">
                <a:latin typeface="+mn-ea"/>
              </a:rPr>
              <a:t>版</a:t>
            </a:r>
          </a:p>
        </p:txBody>
      </p:sp>
      <p:sp>
        <p:nvSpPr>
          <p:cNvPr id="112" name="箭头: 右 101"/>
          <p:cNvSpPr/>
          <p:nvPr>
            <p:custDataLst>
              <p:tags r:id="rId2"/>
            </p:custDataLst>
          </p:nvPr>
        </p:nvSpPr>
        <p:spPr>
          <a:xfrm>
            <a:off x="1651338" y="2011845"/>
            <a:ext cx="1048409" cy="566057"/>
          </a:xfrm>
          <a:prstGeom prst="rightArrow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箭头: 右 102"/>
          <p:cNvSpPr/>
          <p:nvPr>
            <p:custDataLst>
              <p:tags r:id="rId3"/>
            </p:custDataLst>
          </p:nvPr>
        </p:nvSpPr>
        <p:spPr>
          <a:xfrm>
            <a:off x="7141551" y="2012480"/>
            <a:ext cx="1048409" cy="566057"/>
          </a:xfrm>
          <a:prstGeom prst="rightArrow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>
            <p:custDataLst>
              <p:tags r:id="rId4"/>
            </p:custDataLst>
          </p:nvPr>
        </p:nvSpPr>
        <p:spPr>
          <a:xfrm>
            <a:off x="2870200" y="2161540"/>
            <a:ext cx="2126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第一次测试</a:t>
            </a:r>
          </a:p>
        </p:txBody>
      </p:sp>
      <p:sp>
        <p:nvSpPr>
          <p:cNvPr id="119" name="文本框 118"/>
          <p:cNvSpPr txBox="1"/>
          <p:nvPr>
            <p:custDataLst>
              <p:tags r:id="rId5"/>
            </p:custDataLst>
          </p:nvPr>
        </p:nvSpPr>
        <p:spPr>
          <a:xfrm>
            <a:off x="8288020" y="2161540"/>
            <a:ext cx="1760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第二次测试</a:t>
            </a:r>
          </a:p>
        </p:txBody>
      </p:sp>
      <p:sp>
        <p:nvSpPr>
          <p:cNvPr id="121" name="文本框 120"/>
          <p:cNvSpPr txBox="1"/>
          <p:nvPr/>
        </p:nvSpPr>
        <p:spPr>
          <a:xfrm>
            <a:off x="1544955" y="2796540"/>
            <a:ext cx="33477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时间：</a:t>
            </a:r>
            <a:r>
              <a:rPr lang="en-US" altLang="zh-CN" dirty="0"/>
              <a:t>12.10</a:t>
            </a:r>
          </a:p>
          <a:p>
            <a:r>
              <a:rPr lang="zh-CN" altLang="en-US" dirty="0"/>
              <a:t>测试用例总数：</a:t>
            </a:r>
            <a:r>
              <a:rPr lang="en-US" altLang="zh-CN" dirty="0"/>
              <a:t>36</a:t>
            </a:r>
          </a:p>
          <a:p>
            <a:r>
              <a:rPr lang="zh-CN" altLang="en-US" dirty="0"/>
              <a:t>已执行用例数：</a:t>
            </a:r>
            <a:r>
              <a:rPr lang="en-US" altLang="zh-CN" dirty="0"/>
              <a:t>21</a:t>
            </a:r>
          </a:p>
          <a:p>
            <a:r>
              <a:rPr lang="zh-CN" altLang="en-US" dirty="0"/>
              <a:t>通过用例数：</a:t>
            </a:r>
            <a:r>
              <a:rPr lang="en-US" altLang="zh-CN" dirty="0"/>
              <a:t>20</a:t>
            </a:r>
            <a:endParaRPr lang="zh-CN" altLang="en-US" dirty="0"/>
          </a:p>
          <a:p>
            <a:r>
              <a:rPr lang="zh-CN" altLang="en-US" dirty="0"/>
              <a:t>失败用例数：</a:t>
            </a:r>
            <a:r>
              <a:rPr lang="en-US" altLang="zh-CN" dirty="0"/>
              <a:t>1</a:t>
            </a:r>
            <a:endParaRPr lang="zh-CN" altLang="en-US" dirty="0"/>
          </a:p>
          <a:p>
            <a:r>
              <a:rPr lang="zh-CN" altLang="en-US" dirty="0"/>
              <a:t>未执行用例数：</a:t>
            </a:r>
            <a:r>
              <a:rPr lang="en-US" altLang="zh-CN" dirty="0"/>
              <a:t>0</a:t>
            </a:r>
            <a:endParaRPr lang="zh-CN" altLang="en-US" dirty="0"/>
          </a:p>
          <a:p>
            <a:r>
              <a:rPr lang="zh-CN" altLang="en-US" dirty="0"/>
              <a:t>测试覆盖率：</a:t>
            </a:r>
            <a:r>
              <a:rPr lang="en-US" altLang="zh-CN" dirty="0"/>
              <a:t>58.3%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7091045" y="2796540"/>
            <a:ext cx="33477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时间：</a:t>
            </a:r>
            <a:r>
              <a:rPr lang="en-US" altLang="zh-CN" dirty="0"/>
              <a:t>12.19</a:t>
            </a:r>
          </a:p>
          <a:p>
            <a:r>
              <a:rPr lang="zh-CN" altLang="en-US" dirty="0"/>
              <a:t>测试用例总数：</a:t>
            </a:r>
            <a:r>
              <a:rPr lang="en-US" altLang="zh-CN" dirty="0"/>
              <a:t>36</a:t>
            </a:r>
          </a:p>
          <a:p>
            <a:r>
              <a:rPr lang="zh-CN" altLang="en-US" dirty="0"/>
              <a:t>已执行用例数：</a:t>
            </a:r>
            <a:r>
              <a:rPr lang="en-US" altLang="zh-CN" dirty="0"/>
              <a:t>36</a:t>
            </a:r>
          </a:p>
          <a:p>
            <a:r>
              <a:rPr lang="zh-CN" altLang="en-US" dirty="0"/>
              <a:t>通过用例数：</a:t>
            </a:r>
            <a:r>
              <a:rPr lang="en-US" altLang="zh-CN" dirty="0"/>
              <a:t>36</a:t>
            </a:r>
            <a:endParaRPr lang="zh-CN" altLang="en-US" dirty="0"/>
          </a:p>
          <a:p>
            <a:r>
              <a:rPr lang="zh-CN" altLang="en-US" dirty="0"/>
              <a:t>失败用例数：</a:t>
            </a:r>
            <a:r>
              <a:rPr lang="en-US" altLang="zh-CN" dirty="0"/>
              <a:t>0</a:t>
            </a:r>
            <a:endParaRPr lang="zh-CN" altLang="en-US" dirty="0"/>
          </a:p>
          <a:p>
            <a:r>
              <a:rPr lang="zh-CN" altLang="en-US" dirty="0"/>
              <a:t>未执行用例数：</a:t>
            </a:r>
            <a:r>
              <a:rPr lang="en-US" altLang="zh-CN" dirty="0"/>
              <a:t>0</a:t>
            </a:r>
            <a:endParaRPr lang="zh-CN" altLang="en-US" dirty="0"/>
          </a:p>
          <a:p>
            <a:r>
              <a:rPr lang="zh-CN" altLang="en-US" dirty="0"/>
              <a:t>测试覆盖率：</a:t>
            </a:r>
            <a:r>
              <a:rPr lang="en-US" altLang="zh-CN" dirty="0"/>
              <a:t>100%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12" grpId="0" bldLvl="0" animBg="1"/>
      <p:bldP spid="113" grpId="0" bldLvl="0" animBg="1"/>
      <p:bldP spid="118" grpId="0"/>
      <p:bldP spid="119" grpId="0"/>
      <p:bldP spid="121" grpId="0"/>
      <p:bldP spid="1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773993" y="5877034"/>
            <a:ext cx="3215035" cy="825909"/>
            <a:chOff x="8414069" y="5869460"/>
            <a:chExt cx="3215035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81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14069" y="6320483"/>
              <a:ext cx="12121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组合 13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135" name="矩形 13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8" name="文本框 137"/>
          <p:cNvSpPr txBox="1"/>
          <p:nvPr/>
        </p:nvSpPr>
        <p:spPr>
          <a:xfrm>
            <a:off x="1521722" y="1276350"/>
            <a:ext cx="2914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软件测试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缺陷</a:t>
            </a:r>
          </a:p>
        </p:txBody>
      </p:sp>
      <p:sp>
        <p:nvSpPr>
          <p:cNvPr id="143" name="箭头: 右 101"/>
          <p:cNvSpPr/>
          <p:nvPr>
            <p:custDataLst>
              <p:tags r:id="rId2"/>
            </p:custDataLst>
          </p:nvPr>
        </p:nvSpPr>
        <p:spPr>
          <a:xfrm>
            <a:off x="918548" y="2011845"/>
            <a:ext cx="1048409" cy="566057"/>
          </a:xfrm>
          <a:prstGeom prst="rightArrow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文本框 146"/>
          <p:cNvSpPr txBox="1"/>
          <p:nvPr>
            <p:custDataLst>
              <p:tags r:id="rId3"/>
            </p:custDataLst>
          </p:nvPr>
        </p:nvSpPr>
        <p:spPr>
          <a:xfrm>
            <a:off x="1967230" y="2161540"/>
            <a:ext cx="234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第一次测试</a:t>
            </a:r>
            <a:r>
              <a:rPr lang="en-US" altLang="zh-CN" dirty="0"/>
              <a:t>-</a:t>
            </a:r>
            <a:r>
              <a:rPr lang="zh-CN" altLang="en-US" dirty="0"/>
              <a:t>缺陷情况</a:t>
            </a:r>
          </a:p>
        </p:txBody>
      </p:sp>
      <p:pic>
        <p:nvPicPr>
          <p:cNvPr id="149" name="图片 148" descr="1"/>
          <p:cNvPicPr>
            <a:picLocks noChangeAspect="1"/>
          </p:cNvPicPr>
          <p:nvPr/>
        </p:nvPicPr>
        <p:blipFill>
          <a:blip r:embed="rId6"/>
          <a:srcRect t="23602" b="45870"/>
          <a:stretch>
            <a:fillRect/>
          </a:stretch>
        </p:blipFill>
        <p:spPr>
          <a:xfrm>
            <a:off x="6679565" y="3024505"/>
            <a:ext cx="3129280" cy="2093595"/>
          </a:xfrm>
          <a:prstGeom prst="rect">
            <a:avLst/>
          </a:prstGeom>
        </p:spPr>
      </p:pic>
      <p:sp>
        <p:nvSpPr>
          <p:cNvPr id="150" name="文本框 149"/>
          <p:cNvSpPr txBox="1"/>
          <p:nvPr/>
        </p:nvSpPr>
        <p:spPr>
          <a:xfrm>
            <a:off x="918845" y="2656205"/>
            <a:ext cx="4161790" cy="3715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步骤重现：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买家登录后，点击修改个人信息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输入密码：</a:t>
            </a:r>
            <a:r>
              <a:rPr lang="en-US" altLang="zh-CN" dirty="0"/>
              <a:t>20031130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输入电话：</a:t>
            </a:r>
            <a:r>
              <a:rPr lang="en-US" altLang="zh-CN" dirty="0"/>
              <a:t>19357391594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输入默认交易地址：浙江省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输入验证问题：你喜欢什么颜色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输入验证回答：蓝色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点击</a:t>
            </a:r>
            <a:r>
              <a:rPr lang="en-US" altLang="zh-CN" dirty="0"/>
              <a:t>“</a:t>
            </a:r>
            <a:r>
              <a:rPr lang="zh-CN" altLang="en-US" dirty="0"/>
              <a:t>提交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预期结果：信息修改成功</a:t>
            </a:r>
          </a:p>
          <a:p>
            <a:r>
              <a:rPr lang="zh-CN" altLang="en-US" dirty="0"/>
              <a:t>实际结果：信息修改失败，跳出弹窗</a:t>
            </a:r>
            <a:r>
              <a:rPr lang="en-US" altLang="zh-CN" dirty="0"/>
              <a:t>“</a:t>
            </a:r>
            <a:r>
              <a:rPr lang="zh-CN" altLang="en-US" dirty="0"/>
              <a:t>请确保输入符合要求</a:t>
            </a:r>
            <a:r>
              <a:rPr lang="en-US" altLang="zh-CN" dirty="0"/>
              <a:t>”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6715125" y="2529840"/>
            <a:ext cx="2726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缺陷截图：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6715125" y="5250180"/>
            <a:ext cx="2510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缺陷状态：已修复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43" grpId="0" bldLvl="0" animBg="1"/>
      <p:bldP spid="150" grpId="0"/>
      <p:bldP spid="151" grpId="0"/>
      <p:bldP spid="1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CD4D960-6904-41B2-93F3-AB2D0EAF3C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B3FF08A-0B77-4954-A2B7-755ECB0AA806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BAD637C-90A2-4781-BE57-473B11ED581E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EC7DF73-6EE1-4390-999A-5EC5E6265B66}"/>
              </a:ext>
            </a:extLst>
          </p:cNvPr>
          <p:cNvSpPr/>
          <p:nvPr/>
        </p:nvSpPr>
        <p:spPr>
          <a:xfrm>
            <a:off x="8251724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F740448-FEA1-4487-B840-E1F7BDA7FF0D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20DCE2E-FA35-475C-AC4D-75A71686BB9A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1131FC9-F836-42A2-9B8C-FD0C94FA06A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9156F507-E468-45CC-891C-BBFD0D9AA73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9AA518CB-7936-40B3-9BB2-46B7F65EFD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F7863BA3-1FDA-4458-A1DB-9A7C4CC50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2F27CCB-AF25-4D7D-9E23-E64682B28655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56715B5C-B9A4-4DC8-8DEE-658A8A3E990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73B6ADE6-F31E-41AA-920C-B4F81E9AEA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00AE0F87-D8AC-476C-A767-F373F0BA3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4485700-3D93-4814-8D54-1B819EC199F0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FAC2011C-2822-4420-A65B-DA3230722C4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098C005B-D556-4D7F-8B81-28B0F8465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0557E257-1F28-499A-BF34-F87AEB586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FD96832-E4FA-411F-8791-E254CBAF235F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3ABE0425-856E-4D25-B444-0622A418F9A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9A9A18A4-5AC5-4655-A855-C3F530332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F4200F4E-7254-4768-A367-DF288FE5A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E1F9532-07FB-483E-B764-36D8FAC57974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AA533132-3F4F-4F83-A107-A5D1C6D6803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542049FE-EEF6-4302-9823-5044530CC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9D69C06A-923A-40F6-9E7F-2759AA691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085C475-F34C-41B8-ACB7-EC41003FD6FB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116F95D-0A95-49A2-ABA6-37D796D10FA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1C46B26C-6266-4C94-A226-41CC38DC2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F4682687-B45E-486C-8AF6-46F3D941B9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197B113-582D-4A88-9C17-22C32486DF06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5B543CA-4ECB-45E7-B18D-1B8A2F64A96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EDAFC87-6C27-469F-9F2F-F64FCB2FE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7FD88D2A-03D7-4A96-BEC9-3FDC3E401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8B5E19A-C66C-41EF-B91B-696957ACE1CA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8B3CB8FC-7CE6-48DA-A97B-C83F7A643DB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7916D66-6946-4916-9DD7-4C97EEEDE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2ED43526-1E05-4245-A522-855A788D0D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4AB2473-4A15-43A3-89BE-D9907179B81C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C023C01-37AF-40FC-A699-DAF6E24F161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96BCCCE1-FC11-4C8B-B447-1EC8D3760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49AF2A70-3E51-4099-AADB-C142A6442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73C7197-1A76-4F54-BA4B-A1AF3C3D8AE5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0E28470-9DDF-430D-87FE-C683C11972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CB9D1791-0AB7-444A-A642-286D0FFBB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5B3309A1-EAE7-41E6-8F55-2ACEEB2B6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E68F43A-1B4A-422F-818B-1438B809211B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8668B7C9-5016-4708-8746-622C8341843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D7528D99-1ED9-47CD-9B46-369F828C9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9E4497D3-40A6-4398-BBDB-2F36AA208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49BE3AA-CB32-4AA6-A458-2F69FEFBF9A0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8EFD60DF-D003-4BFD-95F4-090FA8C4911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2E79683C-99D8-4A6C-BCE2-40F1DFB70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D737F53-0271-4FC1-8FC7-862BA4ECB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CE747E1-6047-40FE-AFD1-29CC462FF21C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EC630E3-0DB8-4C70-BA2A-C9E925EE000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892FE97-DD14-4A95-9003-4E00DC1E6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A48EB06-3A25-4596-B9C6-8C25D23CC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A8B5D15-5972-4371-9EE6-9205C7B9998E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806E32A-EDE9-4AC1-9590-AE04AD99758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40705831-854B-48A7-8833-6480BDD00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AC2E8BAD-C223-42DF-B122-D404883D9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0795729-D25D-4CE3-ABF8-854AD09E918B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48708E18-299D-4228-ACB7-69416155A27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7E02C80-0F70-42ED-A235-14D6308F6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D398C166-FEC4-426A-B6CA-323A0C25A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5572116-517C-4743-9ED6-11B0C7B26E6B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9150EC6C-61DB-434F-BB04-58C577B19F9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2755D92-C58C-4768-AAFB-58A414C70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AEEEEBCE-DFD6-44AA-8085-24F6607FED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1EB7A31-6BAC-4B61-A731-9CB69AE852CE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DF02FB0A-862B-4A3C-9D91-56B3B9D596B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E802FFCC-0F30-4AA6-BAEC-CD40AB1CB1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A7B5508-3269-4F34-9481-E7F434531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7936E0A-0C3A-4924-B51F-DB5C6AA7131E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769B3A6-47D8-4211-A5BE-4E078C64265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BF2480DD-BF61-410A-930D-C5631B295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1E209CE-10D2-417B-8369-A523E1CED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B1EAE9DD-6303-49AA-BAF1-1DF4F8BE7C2D}"/>
              </a:ext>
            </a:extLst>
          </p:cNvPr>
          <p:cNvGrpSpPr/>
          <p:nvPr/>
        </p:nvGrpSpPr>
        <p:grpSpPr>
          <a:xfrm>
            <a:off x="5470241" y="1159047"/>
            <a:ext cx="1251518" cy="1251518"/>
            <a:chOff x="5470241" y="1520997"/>
            <a:chExt cx="1251518" cy="1251518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C9DF5558-89E5-43A3-ADBA-7CC9986DEB02}"/>
                </a:ext>
              </a:extLst>
            </p:cNvPr>
            <p:cNvSpPr/>
            <p:nvPr/>
          </p:nvSpPr>
          <p:spPr>
            <a:xfrm>
              <a:off x="5470241" y="1520997"/>
              <a:ext cx="1251518" cy="1251518"/>
            </a:xfrm>
            <a:prstGeom prst="ellipse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A145BA7E-0CCD-415E-A708-6ECD70E9007F}"/>
                </a:ext>
              </a:extLst>
            </p:cNvPr>
            <p:cNvSpPr txBox="1"/>
            <p:nvPr/>
          </p:nvSpPr>
          <p:spPr>
            <a:xfrm>
              <a:off x="5749924" y="1792813"/>
              <a:ext cx="692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D0E4A837-3C40-447F-A530-A3BCB173A3DF}"/>
              </a:ext>
            </a:extLst>
          </p:cNvPr>
          <p:cNvCxnSpPr>
            <a:cxnSpLocks/>
            <a:stCxn id="79" idx="4"/>
          </p:cNvCxnSpPr>
          <p:nvPr/>
        </p:nvCxnSpPr>
        <p:spPr>
          <a:xfrm>
            <a:off x="6096000" y="2410565"/>
            <a:ext cx="0" cy="542185"/>
          </a:xfrm>
          <a:prstGeom prst="line">
            <a:avLst/>
          </a:prstGeom>
          <a:ln w="28575">
            <a:solidFill>
              <a:srgbClr val="394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4CB254C-964E-43F6-B38C-EB391BBBCD01}"/>
              </a:ext>
            </a:extLst>
          </p:cNvPr>
          <p:cNvGrpSpPr/>
          <p:nvPr/>
        </p:nvGrpSpPr>
        <p:grpSpPr>
          <a:xfrm>
            <a:off x="5039441" y="2883111"/>
            <a:ext cx="2097560" cy="2097560"/>
            <a:chOff x="5031564" y="3166601"/>
            <a:chExt cx="2097560" cy="2097560"/>
          </a:xfrm>
        </p:grpSpPr>
        <p:sp>
          <p:nvSpPr>
            <p:cNvPr id="84" name="菱形 83">
              <a:extLst>
                <a:ext uri="{FF2B5EF4-FFF2-40B4-BE49-F238E27FC236}">
                  <a16:creationId xmlns:a16="http://schemas.microsoft.com/office/drawing/2014/main" id="{3C2E3DBF-4CCB-40DB-99ED-54A636892BAF}"/>
                </a:ext>
              </a:extLst>
            </p:cNvPr>
            <p:cNvSpPr/>
            <p:nvPr/>
          </p:nvSpPr>
          <p:spPr>
            <a:xfrm>
              <a:off x="5031564" y="3166601"/>
              <a:ext cx="2097560" cy="2097560"/>
            </a:xfrm>
            <a:prstGeom prst="diamond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D22E68F2-7C5B-4B1D-85C0-1C652EEF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9507" y="3760246"/>
              <a:ext cx="842895" cy="922348"/>
            </a:xfrm>
            <a:prstGeom prst="rect">
              <a:avLst/>
            </a:prstGeom>
          </p:spPr>
        </p:pic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D9718031-3187-4F85-895E-66FB752E48E1}"/>
              </a:ext>
            </a:extLst>
          </p:cNvPr>
          <p:cNvSpPr txBox="1"/>
          <p:nvPr/>
        </p:nvSpPr>
        <p:spPr>
          <a:xfrm>
            <a:off x="4107532" y="5169148"/>
            <a:ext cx="39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atin typeface="微软雅黑" panose="020B0503020204020204" pitchFamily="34" charset="-122"/>
              </a:rPr>
              <a:t>产品与迭代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24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534BCB1-CBA3-4425-85EF-EAAB954E7CB6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98A2C81-71FF-4CB4-916C-C5DB9820B28A}"/>
              </a:ext>
            </a:extLst>
          </p:cNvPr>
          <p:cNvGrpSpPr/>
          <p:nvPr/>
        </p:nvGrpSpPr>
        <p:grpSpPr>
          <a:xfrm>
            <a:off x="5470241" y="1159047"/>
            <a:ext cx="1251518" cy="1251518"/>
            <a:chOff x="5470241" y="1520997"/>
            <a:chExt cx="1251518" cy="125151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8AB6B005-9D23-4C43-AED7-28A3FF0D9C58}"/>
                </a:ext>
              </a:extLst>
            </p:cNvPr>
            <p:cNvSpPr/>
            <p:nvPr/>
          </p:nvSpPr>
          <p:spPr>
            <a:xfrm>
              <a:off x="5470241" y="1520997"/>
              <a:ext cx="1251518" cy="1251518"/>
            </a:xfrm>
            <a:prstGeom prst="ellipse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ABF4D6F-3C01-4D36-AE87-79F5198180F4}"/>
                </a:ext>
              </a:extLst>
            </p:cNvPr>
            <p:cNvSpPr txBox="1"/>
            <p:nvPr/>
          </p:nvSpPr>
          <p:spPr>
            <a:xfrm>
              <a:off x="5749924" y="1792813"/>
              <a:ext cx="692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34591DF-6092-4974-96D6-400D80625DFA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6096000" y="2410565"/>
            <a:ext cx="0" cy="542185"/>
          </a:xfrm>
          <a:prstGeom prst="line">
            <a:avLst/>
          </a:prstGeom>
          <a:ln w="28575">
            <a:solidFill>
              <a:srgbClr val="394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13C948E1-5960-48E1-9763-ADE057B2CAB3}"/>
              </a:ext>
            </a:extLst>
          </p:cNvPr>
          <p:cNvSpPr txBox="1"/>
          <p:nvPr/>
        </p:nvSpPr>
        <p:spPr>
          <a:xfrm>
            <a:off x="4107532" y="5169148"/>
            <a:ext cx="408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atin typeface="+mn-ea"/>
              </a:rPr>
              <a:t>功能实现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7E4FDD-2E7B-4009-8690-F7FF6DF267C3}"/>
              </a:ext>
            </a:extLst>
          </p:cNvPr>
          <p:cNvGrpSpPr/>
          <p:nvPr/>
        </p:nvGrpSpPr>
        <p:grpSpPr>
          <a:xfrm>
            <a:off x="5039441" y="2883111"/>
            <a:ext cx="2097560" cy="2097560"/>
            <a:chOff x="5039441" y="2883111"/>
            <a:chExt cx="2097560" cy="2097560"/>
          </a:xfrm>
        </p:grpSpPr>
        <p:sp>
          <p:nvSpPr>
            <p:cNvPr id="89" name="菱形 88">
              <a:extLst>
                <a:ext uri="{FF2B5EF4-FFF2-40B4-BE49-F238E27FC236}">
                  <a16:creationId xmlns:a16="http://schemas.microsoft.com/office/drawing/2014/main" id="{5C3C79EE-A088-483F-9238-B41E3B9BA2F6}"/>
                </a:ext>
              </a:extLst>
            </p:cNvPr>
            <p:cNvSpPr/>
            <p:nvPr/>
          </p:nvSpPr>
          <p:spPr>
            <a:xfrm>
              <a:off x="5039441" y="2883111"/>
              <a:ext cx="2097560" cy="2097560"/>
            </a:xfrm>
            <a:prstGeom prst="diamond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BF13057-E80C-4BB5-ACEF-71864E1E3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1270" y="3577863"/>
              <a:ext cx="773902" cy="65477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483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410951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/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03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/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组合 133"/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135" name="矩形 134"/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8" name="文本框 137"/>
          <p:cNvSpPr txBox="1"/>
          <p:nvPr/>
        </p:nvSpPr>
        <p:spPr>
          <a:xfrm>
            <a:off x="1521722" y="1276350"/>
            <a:ext cx="20183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中宋" panose="02010600040101010101" charset="-122"/>
                <a:ea typeface="华文中宋" panose="02010600040101010101" charset="-122"/>
              </a:rPr>
              <a:t>功能演示</a:t>
            </a:r>
          </a:p>
        </p:txBody>
      </p:sp>
      <p:graphicFrame>
        <p:nvGraphicFramePr>
          <p:cNvPr id="84" name="对象 8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28478"/>
              </p:ext>
            </p:extLst>
          </p:nvPr>
        </p:nvGraphicFramePr>
        <p:xfrm>
          <a:off x="1441873" y="3150547"/>
          <a:ext cx="1980325" cy="115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70865" imgH="332105" progId="Package">
                  <p:embed/>
                </p:oleObj>
              </mc:Choice>
              <mc:Fallback>
                <p:oleObj r:id="rId4" imgW="570865" imgH="332105" progId="Package">
                  <p:embed/>
                  <p:pic>
                    <p:nvPicPr>
                      <p:cNvPr id="84" name="对象 8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1873" y="3150547"/>
                        <a:ext cx="1980325" cy="1152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138341"/>
              </p:ext>
            </p:extLst>
          </p:nvPr>
        </p:nvGraphicFramePr>
        <p:xfrm>
          <a:off x="3336469" y="3177540"/>
          <a:ext cx="1877277" cy="109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70865" imgH="332105" progId="Package">
                  <p:embed/>
                </p:oleObj>
              </mc:Choice>
              <mc:Fallback>
                <p:oleObj r:id="rId6" imgW="570865" imgH="332105" progId="Package">
                  <p:embed/>
                  <p:pic>
                    <p:nvPicPr>
                      <p:cNvPr id="85" name="对象 8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36469" y="3177540"/>
                        <a:ext cx="1877277" cy="109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61611"/>
              </p:ext>
            </p:extLst>
          </p:nvPr>
        </p:nvGraphicFramePr>
        <p:xfrm>
          <a:off x="5061625" y="3177540"/>
          <a:ext cx="1877277" cy="109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570865" imgH="332105" progId="Package">
                  <p:embed/>
                </p:oleObj>
              </mc:Choice>
              <mc:Fallback>
                <p:oleObj r:id="rId8" imgW="570865" imgH="332105" progId="Package">
                  <p:embed/>
                  <p:pic>
                    <p:nvPicPr>
                      <p:cNvPr id="86" name="对象 8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1625" y="3177540"/>
                        <a:ext cx="1877277" cy="109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对象 8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571539"/>
              </p:ext>
            </p:extLst>
          </p:nvPr>
        </p:nvGraphicFramePr>
        <p:xfrm>
          <a:off x="6872508" y="3150547"/>
          <a:ext cx="2317884" cy="109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704850" imgH="332105" progId="Package">
                  <p:embed/>
                </p:oleObj>
              </mc:Choice>
              <mc:Fallback>
                <p:oleObj r:id="rId10" imgW="704850" imgH="332105" progId="Package">
                  <p:embed/>
                  <p:pic>
                    <p:nvPicPr>
                      <p:cNvPr id="87" name="对象 8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72508" y="3150547"/>
                        <a:ext cx="2317884" cy="109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534BCB1-CBA3-4425-85EF-EAAB954E7CB6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98A2C81-71FF-4CB4-916C-C5DB9820B28A}"/>
              </a:ext>
            </a:extLst>
          </p:cNvPr>
          <p:cNvGrpSpPr/>
          <p:nvPr/>
        </p:nvGrpSpPr>
        <p:grpSpPr>
          <a:xfrm>
            <a:off x="5470241" y="1159047"/>
            <a:ext cx="1251518" cy="1251518"/>
            <a:chOff x="5470241" y="1520997"/>
            <a:chExt cx="1251518" cy="125151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8AB6B005-9D23-4C43-AED7-28A3FF0D9C58}"/>
                </a:ext>
              </a:extLst>
            </p:cNvPr>
            <p:cNvSpPr/>
            <p:nvPr/>
          </p:nvSpPr>
          <p:spPr>
            <a:xfrm>
              <a:off x="5470241" y="1520997"/>
              <a:ext cx="1251518" cy="1251518"/>
            </a:xfrm>
            <a:prstGeom prst="ellipse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ABF4D6F-3C01-4D36-AE87-79F5198180F4}"/>
                </a:ext>
              </a:extLst>
            </p:cNvPr>
            <p:cNvSpPr txBox="1"/>
            <p:nvPr/>
          </p:nvSpPr>
          <p:spPr>
            <a:xfrm>
              <a:off x="5749924" y="1792813"/>
              <a:ext cx="692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34591DF-6092-4974-96D6-400D80625DFA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6096000" y="2410565"/>
            <a:ext cx="0" cy="542185"/>
          </a:xfrm>
          <a:prstGeom prst="line">
            <a:avLst/>
          </a:prstGeom>
          <a:ln w="28575">
            <a:solidFill>
              <a:srgbClr val="394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13C948E1-5960-48E1-9763-ADE057B2CAB3}"/>
              </a:ext>
            </a:extLst>
          </p:cNvPr>
          <p:cNvSpPr txBox="1"/>
          <p:nvPr/>
        </p:nvSpPr>
        <p:spPr>
          <a:xfrm>
            <a:off x="4107532" y="5169148"/>
            <a:ext cx="408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3C4353"/>
                </a:solidFill>
                <a:latin typeface="+mn-ea"/>
              </a:rPr>
              <a:t>团队与分工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80A2F3D-314F-4366-81E5-4CCCE565E2B3}"/>
              </a:ext>
            </a:extLst>
          </p:cNvPr>
          <p:cNvGrpSpPr/>
          <p:nvPr/>
        </p:nvGrpSpPr>
        <p:grpSpPr>
          <a:xfrm>
            <a:off x="5039441" y="2883111"/>
            <a:ext cx="2097560" cy="2097560"/>
            <a:chOff x="5039441" y="2883111"/>
            <a:chExt cx="2097560" cy="2097560"/>
          </a:xfrm>
        </p:grpSpPr>
        <p:sp>
          <p:nvSpPr>
            <p:cNvPr id="89" name="菱形 88">
              <a:extLst>
                <a:ext uri="{FF2B5EF4-FFF2-40B4-BE49-F238E27FC236}">
                  <a16:creationId xmlns:a16="http://schemas.microsoft.com/office/drawing/2014/main" id="{5C3C79EE-A088-483F-9238-B41E3B9BA2F6}"/>
                </a:ext>
              </a:extLst>
            </p:cNvPr>
            <p:cNvSpPr/>
            <p:nvPr/>
          </p:nvSpPr>
          <p:spPr>
            <a:xfrm>
              <a:off x="5039441" y="2883111"/>
              <a:ext cx="2097560" cy="2097560"/>
            </a:xfrm>
            <a:prstGeom prst="diamond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03778FC-2F76-45B5-9B2C-55B2E2FB0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0167" y="3624281"/>
              <a:ext cx="930826" cy="61522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5218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DCE681E-B317-4E79-B5E5-C0E03045C323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D498B12-2E99-47DB-BEA7-06342172F432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E210306-FC19-4219-9638-7FE94B6BE02B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495BB58-CD99-4F4F-BCCF-B11DBD49A027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2544582B-D60C-4E52-94B3-EEBCBC3AF8E3}"/>
              </a:ext>
            </a:extLst>
          </p:cNvPr>
          <p:cNvSpPr txBox="1"/>
          <p:nvPr/>
        </p:nvSpPr>
        <p:spPr>
          <a:xfrm>
            <a:off x="1521722" y="1276350"/>
            <a:ext cx="306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岗位角色任务</a:t>
            </a: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61A0A35-91E6-457C-A1E7-404380966C18}"/>
              </a:ext>
            </a:extLst>
          </p:cNvPr>
          <p:cNvGrpSpPr/>
          <p:nvPr/>
        </p:nvGrpSpPr>
        <p:grpSpPr>
          <a:xfrm>
            <a:off x="4415269" y="3053976"/>
            <a:ext cx="1415720" cy="1415720"/>
            <a:chOff x="4415269" y="3053976"/>
            <a:chExt cx="1415720" cy="1415720"/>
          </a:xfrm>
        </p:grpSpPr>
        <p:sp>
          <p:nvSpPr>
            <p:cNvPr id="93" name="菱形 92">
              <a:extLst>
                <a:ext uri="{FF2B5EF4-FFF2-40B4-BE49-F238E27FC236}">
                  <a16:creationId xmlns:a16="http://schemas.microsoft.com/office/drawing/2014/main" id="{400721A4-60BB-40BB-BFDC-EE7E0A5AA448}"/>
                </a:ext>
              </a:extLst>
            </p:cNvPr>
            <p:cNvSpPr/>
            <p:nvPr/>
          </p:nvSpPr>
          <p:spPr>
            <a:xfrm>
              <a:off x="4415269" y="3053976"/>
              <a:ext cx="1415720" cy="1415720"/>
            </a:xfrm>
            <a:prstGeom prst="diamond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EEB39920-9507-43A6-BCD6-E9C4FFE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2967" y="3451393"/>
              <a:ext cx="598171" cy="600009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0C6BAA8-EE40-42F4-B1CE-3A7156884789}"/>
              </a:ext>
            </a:extLst>
          </p:cNvPr>
          <p:cNvGrpSpPr/>
          <p:nvPr/>
        </p:nvGrpSpPr>
        <p:grpSpPr>
          <a:xfrm>
            <a:off x="5275251" y="2102767"/>
            <a:ext cx="1415720" cy="1415720"/>
            <a:chOff x="5275251" y="2102767"/>
            <a:chExt cx="1415720" cy="1415720"/>
          </a:xfrm>
        </p:grpSpPr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C269C3E2-99CC-4FDF-8BCD-1173D58F8F27}"/>
                </a:ext>
              </a:extLst>
            </p:cNvPr>
            <p:cNvSpPr/>
            <p:nvPr/>
          </p:nvSpPr>
          <p:spPr>
            <a:xfrm>
              <a:off x="5275251" y="2102767"/>
              <a:ext cx="1415720" cy="1415720"/>
            </a:xfrm>
            <a:prstGeom prst="diamond">
              <a:avLst/>
            </a:prstGeom>
            <a:solidFill>
              <a:srgbClr val="3C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3767A18F-CE19-4822-B248-A020C724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7384" y="2533438"/>
              <a:ext cx="552679" cy="554378"/>
            </a:xfrm>
            <a:prstGeom prst="rect">
              <a:avLst/>
            </a:prstGeom>
          </p:spPr>
        </p:pic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CD7F16FC-E750-4810-A227-F897A6CEB852}"/>
              </a:ext>
            </a:extLst>
          </p:cNvPr>
          <p:cNvGrpSpPr/>
          <p:nvPr/>
        </p:nvGrpSpPr>
        <p:grpSpPr>
          <a:xfrm>
            <a:off x="5275251" y="3907972"/>
            <a:ext cx="1415720" cy="1415720"/>
            <a:chOff x="5275251" y="3907972"/>
            <a:chExt cx="1415720" cy="1415720"/>
          </a:xfrm>
        </p:grpSpPr>
        <p:sp>
          <p:nvSpPr>
            <p:cNvPr id="92" name="菱形 91">
              <a:extLst>
                <a:ext uri="{FF2B5EF4-FFF2-40B4-BE49-F238E27FC236}">
                  <a16:creationId xmlns:a16="http://schemas.microsoft.com/office/drawing/2014/main" id="{42C81CE8-F1B8-402E-A619-BF4D0D1EA384}"/>
                </a:ext>
              </a:extLst>
            </p:cNvPr>
            <p:cNvSpPr/>
            <p:nvPr/>
          </p:nvSpPr>
          <p:spPr>
            <a:xfrm>
              <a:off x="5275251" y="3907972"/>
              <a:ext cx="1415720" cy="1415720"/>
            </a:xfrm>
            <a:prstGeom prst="diamond">
              <a:avLst/>
            </a:prstGeom>
            <a:solidFill>
              <a:srgbClr val="3C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DF9481C6-1863-4A35-AB20-97EAA053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7657" y="4326812"/>
              <a:ext cx="673042" cy="617408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CBA6BD48-1AB8-48CA-B4C8-E12E60D0CFBC}"/>
              </a:ext>
            </a:extLst>
          </p:cNvPr>
          <p:cNvGrpSpPr/>
          <p:nvPr/>
        </p:nvGrpSpPr>
        <p:grpSpPr>
          <a:xfrm>
            <a:off x="6126716" y="3053976"/>
            <a:ext cx="1415720" cy="1415720"/>
            <a:chOff x="6126716" y="3053976"/>
            <a:chExt cx="1415720" cy="1415720"/>
          </a:xfrm>
        </p:grpSpPr>
        <p:sp>
          <p:nvSpPr>
            <p:cNvPr id="91" name="菱形 90">
              <a:extLst>
                <a:ext uri="{FF2B5EF4-FFF2-40B4-BE49-F238E27FC236}">
                  <a16:creationId xmlns:a16="http://schemas.microsoft.com/office/drawing/2014/main" id="{DC0C25B7-9720-4614-9899-3D0F68349199}"/>
                </a:ext>
              </a:extLst>
            </p:cNvPr>
            <p:cNvSpPr/>
            <p:nvPr/>
          </p:nvSpPr>
          <p:spPr>
            <a:xfrm>
              <a:off x="6126716" y="3053976"/>
              <a:ext cx="1415720" cy="1415720"/>
            </a:xfrm>
            <a:prstGeom prst="diamond">
              <a:avLst/>
            </a:prstGeom>
            <a:solidFill>
              <a:srgbClr val="3C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AEB3E424-AD67-45FF-8916-90675D82E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6168" y="3451393"/>
              <a:ext cx="552680" cy="625734"/>
            </a:xfrm>
            <a:prstGeom prst="rect">
              <a:avLst/>
            </a:prstGeom>
          </p:spPr>
        </p:pic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B3EC0B5-B9B7-4CC9-84DC-94CCE302A692}"/>
              </a:ext>
            </a:extLst>
          </p:cNvPr>
          <p:cNvSpPr txBox="1"/>
          <p:nvPr/>
        </p:nvSpPr>
        <p:spPr>
          <a:xfrm>
            <a:off x="1598587" y="2259155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+mn-ea"/>
              </a:rPr>
              <a:t>产品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19274E9-0429-42F0-B4C9-4B5040875B7D}"/>
              </a:ext>
            </a:extLst>
          </p:cNvPr>
          <p:cNvSpPr txBox="1"/>
          <p:nvPr/>
        </p:nvSpPr>
        <p:spPr>
          <a:xfrm>
            <a:off x="956951" y="2858946"/>
            <a:ext cx="29269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需求收集与分析，产品规划与设计，</a:t>
            </a:r>
            <a:r>
              <a:rPr lang="en-US" altLang="zh-CN" sz="1200" dirty="0">
                <a:latin typeface="+mn-ea"/>
              </a:rPr>
              <a:t>  </a:t>
            </a:r>
            <a:r>
              <a:rPr lang="zh-CN" altLang="en-US" sz="1200" dirty="0">
                <a:latin typeface="+mn-ea"/>
              </a:rPr>
              <a:t>产品文档撰写，产品管理与跟进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3BDE7B1-DE6A-4714-9851-23A7071D02DA}"/>
              </a:ext>
            </a:extLst>
          </p:cNvPr>
          <p:cNvSpPr txBox="1"/>
          <p:nvPr/>
        </p:nvSpPr>
        <p:spPr>
          <a:xfrm>
            <a:off x="1667810" y="4219858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+mn-ea"/>
              </a:rPr>
              <a:t>测试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1C4C361-AFEA-45A1-AE8F-58B23E33BE51}"/>
              </a:ext>
            </a:extLst>
          </p:cNvPr>
          <p:cNvSpPr txBox="1"/>
          <p:nvPr/>
        </p:nvSpPr>
        <p:spPr>
          <a:xfrm>
            <a:off x="1240677" y="4845686"/>
            <a:ext cx="2717623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设计并执行测试用例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28B6F4C-93C0-4AC8-800D-A459307EEF0D}"/>
              </a:ext>
            </a:extLst>
          </p:cNvPr>
          <p:cNvSpPr txBox="1"/>
          <p:nvPr/>
        </p:nvSpPr>
        <p:spPr>
          <a:xfrm>
            <a:off x="8550986" y="2271681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+mn-ea"/>
              </a:rPr>
              <a:t>配置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9706C60-A56C-49B2-ACC2-00123B899CCC}"/>
              </a:ext>
            </a:extLst>
          </p:cNvPr>
          <p:cNvSpPr txBox="1"/>
          <p:nvPr/>
        </p:nvSpPr>
        <p:spPr>
          <a:xfrm>
            <a:off x="7888736" y="2946915"/>
            <a:ext cx="2717623" cy="33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Git</a:t>
            </a:r>
            <a:r>
              <a:rPr lang="zh-CN" altLang="en-US" sz="1200" dirty="0">
                <a:latin typeface="+mn-ea"/>
              </a:rPr>
              <a:t>代码管理与</a:t>
            </a:r>
            <a:r>
              <a:rPr lang="en-US" altLang="zh-CN" sz="1200" dirty="0">
                <a:latin typeface="+mn-ea"/>
              </a:rPr>
              <a:t>maven</a:t>
            </a:r>
            <a:r>
              <a:rPr lang="zh-CN" altLang="en-US" sz="1200" dirty="0">
                <a:latin typeface="+mn-ea"/>
              </a:rPr>
              <a:t>自动化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6B8B715-19B0-4F9E-AE9C-48467FBFD835}"/>
              </a:ext>
            </a:extLst>
          </p:cNvPr>
          <p:cNvSpPr txBox="1"/>
          <p:nvPr/>
        </p:nvSpPr>
        <p:spPr>
          <a:xfrm>
            <a:off x="8620209" y="4232384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+mn-ea"/>
              </a:rPr>
              <a:t>技术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979F1A6C-31B1-4B72-B70B-B1565BF597E2}"/>
              </a:ext>
            </a:extLst>
          </p:cNvPr>
          <p:cNvSpPr txBox="1"/>
          <p:nvPr/>
        </p:nvSpPr>
        <p:spPr>
          <a:xfrm>
            <a:off x="8450254" y="4868432"/>
            <a:ext cx="2717623" cy="33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前后端与架构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43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7368" y="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F7A7D5D-0BC4-4EE9-8307-5618957D9699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992FB80-A9E3-45DE-BFCF-A24F7D7393D5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E627E6B8-B812-400F-96CD-6869645ABCA5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90F1411-1F8C-40C3-A355-00069B810AE4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54FFAC4C-8869-4298-8E6A-658392FBABA5}"/>
              </a:ext>
            </a:extLst>
          </p:cNvPr>
          <p:cNvSpPr txBox="1"/>
          <p:nvPr/>
        </p:nvSpPr>
        <p:spPr>
          <a:xfrm>
            <a:off x="1521721" y="1276350"/>
            <a:ext cx="369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岗位角色任务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柳薇</a:t>
            </a:r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9657F49E-8BF2-409A-909B-5DCC967683D1}"/>
              </a:ext>
            </a:extLst>
          </p:cNvPr>
          <p:cNvSpPr/>
          <p:nvPr/>
        </p:nvSpPr>
        <p:spPr>
          <a:xfrm rot="18955818">
            <a:off x="6600282" y="1277217"/>
            <a:ext cx="1048409" cy="566057"/>
          </a:xfrm>
          <a:prstGeom prst="rightArrow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EFA1510A-2635-42B5-9A34-4F825858E3E5}"/>
              </a:ext>
            </a:extLst>
          </p:cNvPr>
          <p:cNvSpPr/>
          <p:nvPr/>
        </p:nvSpPr>
        <p:spPr>
          <a:xfrm rot="18955818">
            <a:off x="7552473" y="1335689"/>
            <a:ext cx="1048409" cy="566057"/>
          </a:xfrm>
          <a:prstGeom prst="rightArrow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F8E35F1-8799-A6DF-5EE1-539121898692}"/>
              </a:ext>
            </a:extLst>
          </p:cNvPr>
          <p:cNvSpPr txBox="1"/>
          <p:nvPr/>
        </p:nvSpPr>
        <p:spPr>
          <a:xfrm>
            <a:off x="1612366" y="2312148"/>
            <a:ext cx="4079934" cy="3516732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产品</a:t>
            </a:r>
            <a:br>
              <a:rPr lang="en-US" altLang="zh-CN" sz="2400" dirty="0">
                <a:latin typeface="+mn-ea"/>
              </a:rPr>
            </a:br>
            <a:r>
              <a:rPr lang="en-US" altLang="zh-CN" sz="1400" b="1" dirty="0">
                <a:latin typeface="+mn-ea"/>
              </a:rPr>
              <a:t>1. </a:t>
            </a:r>
            <a:r>
              <a:rPr lang="zh-CN" altLang="en-US" sz="1400" b="1" dirty="0">
                <a:latin typeface="+mn-ea"/>
              </a:rPr>
              <a:t>需求收集与分析</a:t>
            </a:r>
            <a:r>
              <a:rPr lang="zh-CN" altLang="en-US" sz="1400" dirty="0">
                <a:latin typeface="+mn-ea"/>
              </a:rPr>
              <a:t>，根据给出的需求概览（基线，</a:t>
            </a:r>
            <a:r>
              <a:rPr lang="en-US" altLang="zh-CN" sz="1400" dirty="0">
                <a:latin typeface="+mn-ea"/>
              </a:rPr>
              <a:t>A</a:t>
            </a:r>
            <a:r>
              <a:rPr lang="zh-CN" altLang="en-US" sz="1400" dirty="0">
                <a:latin typeface="+mn-ea"/>
              </a:rPr>
              <a:t>版，</a:t>
            </a:r>
            <a:r>
              <a:rPr lang="en-US" altLang="zh-CN" sz="1400" dirty="0">
                <a:latin typeface="+mn-ea"/>
              </a:rPr>
              <a:t>B</a:t>
            </a:r>
            <a:r>
              <a:rPr lang="zh-CN" altLang="en-US" sz="1400" dirty="0">
                <a:latin typeface="+mn-ea"/>
              </a:rPr>
              <a:t>版）经过团队讨论总结整理需求</a:t>
            </a:r>
            <a:br>
              <a:rPr lang="en-US" altLang="zh-CN" sz="1400" dirty="0">
                <a:latin typeface="+mn-ea"/>
              </a:rPr>
            </a:br>
            <a:r>
              <a:rPr lang="en-US" altLang="zh-CN" sz="1400" b="1" dirty="0">
                <a:latin typeface="+mn-ea"/>
              </a:rPr>
              <a:t>2. </a:t>
            </a:r>
            <a:r>
              <a:rPr lang="zh-CN" altLang="en-US" sz="1400" b="1" dirty="0">
                <a:latin typeface="+mn-ea"/>
              </a:rPr>
              <a:t>产品规划与设计</a:t>
            </a:r>
            <a:r>
              <a:rPr lang="zh-CN" altLang="en-US" sz="1400" dirty="0">
                <a:latin typeface="+mn-ea"/>
              </a:rPr>
              <a:t>，定义在线商城的产品架构和划分功能模块，设计产品的用户界面和交互体验</a:t>
            </a:r>
            <a:br>
              <a:rPr lang="en-US" altLang="zh-CN" sz="1400" dirty="0">
                <a:latin typeface="+mn-ea"/>
              </a:rPr>
            </a:br>
            <a:r>
              <a:rPr lang="en-US" altLang="zh-CN" sz="1400" b="1" dirty="0">
                <a:latin typeface="+mn-ea"/>
              </a:rPr>
              <a:t>3. </a:t>
            </a:r>
            <a:r>
              <a:rPr lang="zh-CN" altLang="en-US" sz="1400" b="1" dirty="0">
                <a:latin typeface="+mn-ea"/>
              </a:rPr>
              <a:t>产品文档撰写</a:t>
            </a:r>
            <a:r>
              <a:rPr lang="zh-CN" altLang="en-US" sz="1400" dirty="0">
                <a:latin typeface="+mn-ea"/>
              </a:rPr>
              <a:t>，根据总结的需求编写产品需求文档，开发前期制作产品页面框架图</a:t>
            </a:r>
            <a:br>
              <a:rPr lang="en-US" altLang="zh-CN" sz="1400" dirty="0">
                <a:latin typeface="+mn-ea"/>
              </a:rPr>
            </a:br>
            <a:r>
              <a:rPr lang="en-US" altLang="zh-CN" sz="1400" b="1" dirty="0">
                <a:latin typeface="+mn-ea"/>
              </a:rPr>
              <a:t>4. </a:t>
            </a:r>
            <a:r>
              <a:rPr lang="zh-CN" altLang="en-US" sz="1400" b="1" dirty="0">
                <a:latin typeface="+mn-ea"/>
              </a:rPr>
              <a:t>产品管理与跟进</a:t>
            </a:r>
            <a:r>
              <a:rPr lang="zh-CN" altLang="en-US" sz="1400" dirty="0">
                <a:latin typeface="+mn-ea"/>
              </a:rPr>
              <a:t>，跟踪软件开发进度，确保项目按计划进行，协调各方沟通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zh-CN" altLang="en-US" sz="1400" dirty="0">
              <a:latin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F26152FA-5008-F67E-64DE-C4D84D9380BC}"/>
              </a:ext>
            </a:extLst>
          </p:cNvPr>
          <p:cNvSpPr txBox="1"/>
          <p:nvPr/>
        </p:nvSpPr>
        <p:spPr>
          <a:xfrm>
            <a:off x="6191022" y="2312148"/>
            <a:ext cx="4079934" cy="3516732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技术</a:t>
            </a:r>
            <a:br>
              <a:rPr lang="en-US" altLang="zh-CN" sz="2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代码开发与实现</a:t>
            </a:r>
            <a:r>
              <a:rPr lang="zh-CN" altLang="en-US" sz="1400" dirty="0">
                <a:latin typeface="+mn-ea"/>
              </a:rPr>
              <a:t>，按照软件需求和设计文档，进行代码的编写</a:t>
            </a:r>
            <a:br>
              <a:rPr lang="en-US" altLang="zh-CN" sz="1400" dirty="0">
                <a:latin typeface="+mn-ea"/>
              </a:rPr>
            </a:br>
            <a:r>
              <a:rPr lang="zh-CN" altLang="en-US" sz="1400" dirty="0">
                <a:latin typeface="+mn-ea"/>
              </a:rPr>
              <a:t>主要负责部分</a:t>
            </a: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前端</a:t>
            </a:r>
            <a:r>
              <a:rPr lang="zh-CN" altLang="en-US" sz="1400" dirty="0">
                <a:latin typeface="+mn-ea"/>
              </a:rPr>
              <a:t>技术开发，完成内容包括：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首页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商品详情页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登录注册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购物车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收藏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06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2" grpId="0" animBg="1"/>
      <p:bldP spid="103" grpId="0" animBg="1"/>
      <p:bldP spid="92" grpId="0" animBg="1"/>
      <p:bldP spid="9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FBA24-54C3-2A0A-2C5E-30E330062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084D26-E126-3506-B4A4-E62763983B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BF1D6E2-9161-69DF-5E29-48FBB8502577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E81664E-1B1D-DB9F-5E18-848A36ADC6A8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84A212F-9EE8-EB58-F564-87C88BBD0CFB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2D11D2-D63F-9ABD-5E96-2814FCE50061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0FD1926-505F-2FF8-AE11-E4AEF09AC53E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0044620-A01F-24C6-EBA7-9A2840EC8E7A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AC7E49-0E67-A944-AE60-5B80DE2EE560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2E03B90-1E77-13F2-343E-EC2A222CF734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E880006-B22B-7496-F6E7-B00657D30AD1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FEAFE76-3BF6-AC5A-BC4B-18BFF902914F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AC31D0E9-EC63-0440-9D9F-AA9E5E78ABD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AEFEEC82-8745-ABA1-CEA9-3048FB18B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7E52E7AD-346A-2C3F-82A7-01C3B37CC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74EB509-5E68-3FB4-3501-2D09EF7F521E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C79DDC28-EEE5-153E-D036-8D8C8BF5A1A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FF2D9617-3AEF-C9BD-92FA-6F74320E9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EBC4526A-316B-2BA4-134D-D8D644F8B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8138C05-BA02-E63D-E776-B151DAC44F0A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7B3FFAF-A199-DD34-A773-C46F553F4ED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B555DC07-AA96-282A-3F03-B939B6A46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CC2DC9D-8963-8734-43FA-856E40140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0914677-FFF8-556D-035B-832C25172CE5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7EA784D0-A866-1705-384C-27F11C9085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D2A53A1D-F4F5-320A-F588-27989B6B2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1B8BEA67-903E-30F4-EA04-7E62B3BA2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3AA23B6-8C96-2A7B-C42E-C5AE3186223F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8E8F7653-A2C9-238D-A001-7AC98A46F5C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A8A85EC0-6481-2D1C-8A99-2705DCB64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E97799FA-4C86-3D14-F743-6BC4752978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B95718D-AC1D-0172-8395-0A6246EB5035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5A872C3F-B4B7-0E0C-AC08-6E4E0580906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85B5EA68-C828-2621-E5DA-B134D74E4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3104739C-C729-6157-1EA1-54D82B2778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88C2F8C-4F57-CC49-C57A-6A95A31EBCF2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6713163-FB91-3065-EE36-717FCCE15D2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EBE765C5-BDF1-D834-1989-BD5BA9FCAD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DAD937ED-9ECB-AA97-46CE-7AF12F117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1345221-EC8C-1E9E-5E22-0BD4D7D64D7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D11CD273-077B-9895-8A12-6DA2473DB09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F7D4775E-70B1-E262-8633-E462A0185A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78AB3E13-8389-57CC-08A4-53FDA0FDC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4D77665-1706-187D-045D-66F714383A2E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CA5261C-FB82-1BA0-8CE9-ACFCC1D85C4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46C8550-36B3-B622-F326-0D65628A2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93422A05-2079-D1D1-9398-DAAC080EA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DB97286-C317-0610-DB82-47F12860BBB3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BA5159AA-8956-CD0A-1899-DE16B1C0A4F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F397A549-DFD5-49AD-CFF7-59050E205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36435ADD-C9DF-20B7-D7E8-44EC23D64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067AF9-6E73-72F3-933D-8BC672A36B00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BE62698-5B67-7B19-0A23-9990DC99796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173B97F7-CBC4-64E4-FDB9-2966C658C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F024C070-F233-9F8E-5806-9BEB426DA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2D19AEB-D23C-2E17-6C53-2F0A08830F69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29E0D8CC-7664-AF1D-5973-D61DE72E57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6119741C-B65C-442A-B7D1-CE890DB2F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C9542B03-1083-90B0-10E0-08FE05609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93CF911-E1EE-A4EB-DF76-886E96F4D078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B70AA476-A0E1-AFCE-8CC5-8DB724FF4AB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65E5D790-9A7D-0100-984F-59B3F65A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F8A14BE7-62E7-F460-298E-A41579869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6B501F8-8249-F96B-2B08-3BD81CCD7183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FD8BD16-2E97-83E4-D351-92F8B9B265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E8F12340-4DDD-A0AE-0F8F-9460A3877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1999F68-A81B-33D6-B51D-9078C3084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A20836C-2FA4-4878-3F49-D404D10298E6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06E1882A-23F1-7CDF-FD2A-C0D150F6257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B19FD03B-2DD6-C8AD-A026-D4EA86A5B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1F270C6F-028E-8695-E6DF-99E96188B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F6DAAEA-EFF6-66D0-2EC4-C1B63D1EB6B1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4DF624CE-0AF0-B0E3-604C-26EB2DFC1A1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62426859-E884-37B1-8E40-4F0A68D34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F84F7FB5-D7F0-957B-2ACC-25BEF7324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42D8DAB-C74E-A14E-6FA9-D4ED2DB9E002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E8FEE8D-61EC-A068-B5A7-A7C3734C33E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F3C0D7A3-CDE0-96FC-FA08-2FE3BDA48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8C959BC-3E4E-2985-D067-6E89BB26A5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0071C2E-D899-C6B4-4F6F-C95D4FA9FE7F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5987B72-137C-13BF-FC3D-78DA06F6D89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AF356C05-1A14-F78F-E68B-1CC241A90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766DC82-48F7-3DAB-2E3D-960E33F0A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313EEDC-E2A4-4C2E-DF3A-8C5020EF7283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3C75F4C-3CA6-D046-4E0C-99323FAB66A7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E7794D8-5B3B-E3A1-18AA-6672BCC455A5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8326B3D-28D8-E8BE-43F7-3E5554E683FA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B0101888-C123-4BC1-0D4C-95F2B2152B7F}"/>
              </a:ext>
            </a:extLst>
          </p:cNvPr>
          <p:cNvSpPr txBox="1"/>
          <p:nvPr/>
        </p:nvSpPr>
        <p:spPr>
          <a:xfrm>
            <a:off x="1521721" y="1276350"/>
            <a:ext cx="4574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岗位角色任务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杨糖糖</a:t>
            </a:r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1BF8B609-0A55-FE95-B633-FB882A3DF9B1}"/>
              </a:ext>
            </a:extLst>
          </p:cNvPr>
          <p:cNvSpPr/>
          <p:nvPr/>
        </p:nvSpPr>
        <p:spPr>
          <a:xfrm rot="18955818">
            <a:off x="8038316" y="1325247"/>
            <a:ext cx="1048409" cy="566057"/>
          </a:xfrm>
          <a:prstGeom prst="rightArrow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箭头: 右 103">
            <a:extLst>
              <a:ext uri="{FF2B5EF4-FFF2-40B4-BE49-F238E27FC236}">
                <a16:creationId xmlns:a16="http://schemas.microsoft.com/office/drawing/2014/main" id="{8D64CBEE-66E4-5FFC-2355-EA8CCF0421C5}"/>
              </a:ext>
            </a:extLst>
          </p:cNvPr>
          <p:cNvSpPr/>
          <p:nvPr/>
        </p:nvSpPr>
        <p:spPr>
          <a:xfrm rot="18955818">
            <a:off x="9087659" y="1350766"/>
            <a:ext cx="1048409" cy="566057"/>
          </a:xfrm>
          <a:prstGeom prst="rightArrow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CC59C8B-D44A-C21F-0097-C30E3DFDAC8E}"/>
              </a:ext>
            </a:extLst>
          </p:cNvPr>
          <p:cNvSpPr txBox="1"/>
          <p:nvPr/>
        </p:nvSpPr>
        <p:spPr>
          <a:xfrm>
            <a:off x="1345452" y="2674993"/>
            <a:ext cx="4079934" cy="2731902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配置</a:t>
            </a:r>
            <a:br>
              <a:rPr lang="en-US" altLang="zh-CN" sz="1400" dirty="0">
                <a:latin typeface="+mn-ea"/>
              </a:rPr>
            </a:br>
            <a:r>
              <a:rPr lang="en-US" altLang="zh-CN" sz="800" dirty="0">
                <a:latin typeface="+mn-ea"/>
              </a:rPr>
              <a:t> </a:t>
            </a:r>
            <a:br>
              <a:rPr lang="en-US" altLang="zh-CN" sz="1400" dirty="0">
                <a:latin typeface="+mn-ea"/>
              </a:rPr>
            </a:br>
            <a:r>
              <a:rPr lang="en-US" altLang="zh-CN" sz="1400" b="1" dirty="0">
                <a:latin typeface="+mn-ea"/>
              </a:rPr>
              <a:t>1. </a:t>
            </a:r>
            <a:r>
              <a:rPr lang="zh-CN" altLang="en-US" sz="1400" b="1" dirty="0">
                <a:latin typeface="+mn-ea"/>
              </a:rPr>
              <a:t>规划与控制配置项</a:t>
            </a:r>
            <a:r>
              <a:rPr lang="zh-CN" altLang="en-US" sz="1400" dirty="0">
                <a:latin typeface="+mn-ea"/>
              </a:rPr>
              <a:t>，确定配置项文件，使用 </a:t>
            </a:r>
            <a:r>
              <a:rPr lang="en-US" altLang="zh-CN" sz="1400" dirty="0">
                <a:solidFill>
                  <a:srgbClr val="FFCA25"/>
                </a:solidFill>
                <a:latin typeface="+mn-ea"/>
              </a:rPr>
              <a:t>Git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solidFill>
                  <a:srgbClr val="FFCA25"/>
                </a:solidFill>
                <a:latin typeface="+mn-ea"/>
              </a:rPr>
              <a:t>工具</a:t>
            </a:r>
            <a:r>
              <a:rPr lang="zh-CN" altLang="en-US" sz="1400" dirty="0">
                <a:latin typeface="+mn-ea"/>
              </a:rPr>
              <a:t>对代码进行代码管理、分支管理、变更控制与版本控制</a:t>
            </a:r>
            <a:br>
              <a:rPr lang="en-US" altLang="zh-CN" sz="1400" dirty="0">
                <a:latin typeface="+mn-ea"/>
              </a:rPr>
            </a:br>
            <a:r>
              <a:rPr lang="en-US" altLang="zh-CN" sz="1400" b="1" dirty="0">
                <a:latin typeface="+mn-ea"/>
              </a:rPr>
              <a:t>2. </a:t>
            </a:r>
            <a:r>
              <a:rPr lang="zh-CN" altLang="en-US" sz="1400" b="1" dirty="0">
                <a:latin typeface="+mn-ea"/>
              </a:rPr>
              <a:t>记录与报告</a:t>
            </a:r>
            <a:r>
              <a:rPr lang="zh-CN" altLang="en-US" sz="1400" dirty="0">
                <a:latin typeface="+mn-ea"/>
              </a:rPr>
              <a:t>，记录团队成员项目代码变更与版本变更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zh-CN" altLang="en-US" sz="1400" dirty="0">
              <a:latin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E38D6C-18CE-58B2-88EA-9D632D23BA1C}"/>
              </a:ext>
            </a:extLst>
          </p:cNvPr>
          <p:cNvSpPr txBox="1"/>
          <p:nvPr/>
        </p:nvSpPr>
        <p:spPr>
          <a:xfrm>
            <a:off x="6191022" y="2475009"/>
            <a:ext cx="4079934" cy="3193567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技术</a:t>
            </a:r>
            <a:br>
              <a:rPr lang="en-US" altLang="zh-CN" sz="2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代码开发与实现</a:t>
            </a:r>
            <a:r>
              <a:rPr lang="zh-CN" altLang="en-US" sz="1400" dirty="0">
                <a:latin typeface="+mn-ea"/>
              </a:rPr>
              <a:t>，按照软件需求和设计文档，进行代码的编写</a:t>
            </a:r>
            <a:br>
              <a:rPr lang="en-US" altLang="zh-CN" sz="1400" dirty="0">
                <a:latin typeface="+mn-ea"/>
              </a:rPr>
            </a:br>
            <a:r>
              <a:rPr lang="zh-CN" altLang="en-US" sz="1400" dirty="0">
                <a:latin typeface="+mn-ea"/>
              </a:rPr>
              <a:t>主要负责部分</a:t>
            </a: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后端</a:t>
            </a:r>
            <a:r>
              <a:rPr lang="zh-CN" altLang="en-US" sz="1400" dirty="0">
                <a:latin typeface="+mn-ea"/>
              </a:rPr>
              <a:t>技术开发，完成内容包括：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商品（发布与获取）：</a:t>
            </a:r>
            <a:r>
              <a:rPr lang="en-US" altLang="zh-CN" sz="1400" dirty="0">
                <a:latin typeface="+mn-ea"/>
              </a:rPr>
              <a:t>8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订单（创建、获取与变更）：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       7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r>
              <a:rPr lang="zh-CN" altLang="en-US" sz="1400" dirty="0">
                <a:latin typeface="+mn-ea"/>
              </a:rPr>
              <a:t>（</a:t>
            </a:r>
            <a:r>
              <a:rPr lang="en-US" altLang="zh-CN" sz="1400" dirty="0">
                <a:latin typeface="+mn-ea"/>
              </a:rPr>
              <a:t>A</a:t>
            </a:r>
            <a:r>
              <a:rPr lang="zh-CN" altLang="en-US" sz="1400" dirty="0">
                <a:latin typeface="+mn-ea"/>
              </a:rPr>
              <a:t>版</a:t>
            </a:r>
            <a:r>
              <a:rPr lang="en-US" altLang="zh-CN" sz="1400" dirty="0">
                <a:latin typeface="+mn-ea"/>
              </a:rPr>
              <a:t>5, B</a:t>
            </a:r>
            <a:r>
              <a:rPr lang="zh-CN" altLang="en-US" sz="1400" dirty="0">
                <a:latin typeface="+mn-ea"/>
              </a:rPr>
              <a:t>版</a:t>
            </a:r>
            <a:r>
              <a:rPr lang="en-US" altLang="zh-CN" sz="1400" dirty="0">
                <a:latin typeface="+mn-ea"/>
              </a:rPr>
              <a:t>5+2</a:t>
            </a:r>
            <a:r>
              <a:rPr lang="zh-CN" altLang="en-US" sz="1400" dirty="0">
                <a:latin typeface="+mn-ea"/>
              </a:rPr>
              <a:t>）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分类（获取）：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282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3" grpId="0" animBg="1"/>
      <p:bldP spid="104" grpId="0" animBg="1"/>
      <p:bldP spid="90" grpId="0" animBg="1"/>
      <p:bldP spid="9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A372B-1B0D-46FA-48BE-40984DDF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6716F4B-4C02-F13E-DEF7-08DFBF0566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2D8CAB5-F11B-F880-DA7C-B81390F2A247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77364C9-ACFA-0CE6-1C5C-4B72C3D7323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F710D07-8A6B-1620-A0AE-0DC1B5A1FC72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B99187-69FA-3B4B-1C15-E956E24174B2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3F81D73-6E41-D4CB-4D92-A527CF662112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116B5DC-C2D7-A8B7-72F5-5DCDD0661311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9FC02AC-32DC-9A54-11EE-2782D3449002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859D97-425C-C902-F73A-E4F2A62015A2}"/>
              </a:ext>
            </a:extLst>
          </p:cNvPr>
          <p:cNvGrpSpPr/>
          <p:nvPr/>
        </p:nvGrpSpPr>
        <p:grpSpPr>
          <a:xfrm>
            <a:off x="319992" y="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032B4CB-2A06-A8A6-2429-1AF48CD21293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15E4376-1232-CFB0-66EC-A056E218EB2B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55A7F5AA-B9C0-21EB-2FAD-5D581FF35DE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A33ED88D-F580-4319-E20B-7315AA1BF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DF0F2748-7786-F1A5-E7B1-8F7304DA8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24EA6AC-9DB8-50B2-D473-69A088965DD4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5A5B6603-CAB4-5008-54A9-0AEE251FDBA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BE077B46-752A-7E96-C8D2-34DA423E0C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A1693F6-D149-2134-E275-21D14873A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662CEB3-BB33-B9BC-F1C8-36007C045FE9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9E38AA92-249C-9E2D-1EBD-A223F3C0D9B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657C269A-F2E6-A2E9-E00D-4A5560ECB3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901CF5E-6A17-3DB4-EDA8-46645C10F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51EAF26-5865-7B19-43A0-5D62602F10A1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9242A78B-CDA8-A11E-FBE8-BCD00E103D9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55556F6E-9560-B21C-C1DD-04E541B84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BC4D1D46-37F3-338E-1898-75F3CD00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FEE2607-60C4-6F1E-EC8D-7C97E10CC569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5E020C42-1172-0E6C-2851-B90B960DEEB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D3528978-FE8C-FDD9-68B4-50B7909ABB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04A2A302-BD61-66AD-0DFE-99E1F530F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8111048-9861-61E0-6322-06CD67C2B290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5A30FB39-BAF8-AFAF-D053-1B0EAD28BF6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B6BD63F2-2194-81C5-A404-FDE9B34F6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7A84DE7A-2E03-1088-A638-E10A8E57A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2F5C0A1-C346-A268-5650-48CABD1A900A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A4AC72F-9BAC-06CA-0C7D-E133051E452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0BAC1120-4803-ACAD-EF7E-386BDCA039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A5F48032-F421-D557-E535-BB6B0F59C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05DC0E7-10B1-6DCE-3D21-98BCB1C53770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DB439515-1068-1E1F-944F-EA11EC233C2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866C19FD-F71B-F934-08DE-375B80278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4E921B44-5AA2-0061-88F5-63431373A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FF895BD-4DEF-02D8-C58A-01652D0EC319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DE157ED1-A3D4-EA44-6C44-3A6CE689792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2F84D030-974D-9F8E-2364-7CECE118F0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18810DC4-2B74-BBE8-0FDA-8B95F27EED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8C330B0-74D8-43DF-C795-10117337CEE6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57D55CD7-870B-6BEE-3B82-218FE1D53E7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BFFC32E-56D9-8D60-E200-ECDE5C701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233B1446-87C7-0980-1EA1-DD3F4EAA6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A49AB76-595D-47F4-126F-BB9AB1634841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67C92C96-9FEE-E27A-44AC-68ECD7A14DB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27C20C7D-51E8-3C4F-3AF4-0654BF7E03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8F0F046-2D57-4DF5-0D56-B7ACD03AF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359C05D-2089-C2DC-B454-2FB73DE8D280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4B0E8D47-8A52-DE65-3492-1D1E2B9CF66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798E8C17-58C6-F542-FFEE-E6B8D676D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5166E699-0DB9-56DC-FC45-93F7C9FA6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9CE70BE-F05E-0339-0CCB-9FB5D9327E9A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AF4DF3F5-C5A7-6FD8-B34E-CA26B9F567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6FD17EED-488F-5CB1-F3A8-528CBCA2B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3D1E3BE-8C2C-8F80-FE43-647323BCD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80256A5-158A-1BD7-B6DC-FB1E6FAB0C74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77022A71-6CAA-1E7E-240D-4E367631D71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727FDFC3-A56F-BB9C-E49D-F5508DE34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651C82AF-AED1-6A25-738E-CD5264E3C7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F4A4157-7D4B-D3C5-21FF-0F2E6A1975DA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B1AE00C0-03AE-F617-AB69-41BAF29284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F56033F4-1E58-E54F-78FC-41F9B4DFB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1D01477E-4350-088F-FAC8-EE078BE01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31F2753-988A-4291-2EBC-137A7220BB38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E801C34-D243-4A0C-E3C3-A3F44F03F0B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05351A0-6006-AB9D-04A3-540363989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498C68CC-1A33-47E4-1591-2AEE33E6F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5CC14F4-E1CD-DD79-E3BC-BFAD517B58E2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BAE0A5B0-18EC-7734-C5A8-92782068B26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C92A638-4E19-9241-5957-39340F800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44461957-CFCB-8DE8-0FA2-ECB5BDD27D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CD69016-705F-0663-461B-674565688123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8A5DDF9-0CF8-737F-C385-4BF918AD2C0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20A4A42-773D-85A1-B59B-26171AB83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53B6D76-93F8-5D05-C90C-5A0819F11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41BF7D2-4ED0-9AE1-DC79-491899173351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D3D0E2B-46CB-2929-6A60-1E3174CF8EBB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E6504B3-2EB4-204D-CB3F-9FBEB20589E1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FEA7451-C406-73C2-6BDA-20F1E754D49D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EF5EE281-790C-2911-4182-7A00AFC80305}"/>
              </a:ext>
            </a:extLst>
          </p:cNvPr>
          <p:cNvSpPr txBox="1"/>
          <p:nvPr/>
        </p:nvSpPr>
        <p:spPr>
          <a:xfrm>
            <a:off x="1521721" y="1276350"/>
            <a:ext cx="4317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岗位角色任务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李梦娇</a:t>
            </a:r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9B29DE07-92DB-58D3-482A-38064F64174F}"/>
              </a:ext>
            </a:extLst>
          </p:cNvPr>
          <p:cNvSpPr/>
          <p:nvPr/>
        </p:nvSpPr>
        <p:spPr>
          <a:xfrm rot="18955818">
            <a:off x="8117248" y="1335689"/>
            <a:ext cx="1048409" cy="566057"/>
          </a:xfrm>
          <a:prstGeom prst="rightArrow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DD97D3B7-F35E-9AAC-E619-239C882076A2}"/>
              </a:ext>
            </a:extLst>
          </p:cNvPr>
          <p:cNvSpPr/>
          <p:nvPr/>
        </p:nvSpPr>
        <p:spPr>
          <a:xfrm rot="18955818">
            <a:off x="9085389" y="1354066"/>
            <a:ext cx="1048409" cy="566057"/>
          </a:xfrm>
          <a:prstGeom prst="rightArrow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C402AB9-2337-9893-729E-B4F59A26CEED}"/>
              </a:ext>
            </a:extLst>
          </p:cNvPr>
          <p:cNvSpPr txBox="1"/>
          <p:nvPr/>
        </p:nvSpPr>
        <p:spPr>
          <a:xfrm>
            <a:off x="5830509" y="2327377"/>
            <a:ext cx="4440447" cy="3516732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br>
              <a:rPr lang="en-US" altLang="zh-CN" sz="2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代码开发与实现</a:t>
            </a:r>
            <a:r>
              <a:rPr lang="zh-CN" altLang="en-US" sz="1400" dirty="0">
                <a:latin typeface="+mn-ea"/>
              </a:rPr>
              <a:t>，按照软件需求和设计文档，进行代码的编写</a:t>
            </a:r>
            <a:br>
              <a:rPr lang="en-US" altLang="zh-CN" sz="1400" dirty="0">
                <a:latin typeface="+mn-ea"/>
              </a:rPr>
            </a:br>
            <a:r>
              <a:rPr lang="zh-CN" altLang="en-US" sz="1400" dirty="0">
                <a:latin typeface="+mn-ea"/>
              </a:rPr>
              <a:t>主要负责部分</a:t>
            </a: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前端</a:t>
            </a:r>
            <a:r>
              <a:rPr lang="zh-CN" altLang="en-US" sz="1400" dirty="0">
                <a:latin typeface="+mn-ea"/>
              </a:rPr>
              <a:t>技术开发，完成内容包括：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查看商品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发布商品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个人信息修改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订单状态变更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查看客户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D97FEA9-0372-19BB-5CBF-9951916DF0AD}"/>
              </a:ext>
            </a:extLst>
          </p:cNvPr>
          <p:cNvSpPr txBox="1"/>
          <p:nvPr/>
        </p:nvSpPr>
        <p:spPr>
          <a:xfrm>
            <a:off x="1392798" y="2327377"/>
            <a:ext cx="4437711" cy="3516732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技术</a:t>
            </a:r>
            <a:br>
              <a:rPr lang="en-US" altLang="zh-CN" sz="2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数据库的架构搭建</a:t>
            </a:r>
            <a:r>
              <a:rPr lang="zh-CN" altLang="en-US" sz="1400" dirty="0">
                <a:latin typeface="+mn-ea"/>
              </a:rPr>
              <a:t>，设计数据库的表结构，包括确定表的名称、字段以及字段的数据类型、长度、约束条件等。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基线：卖家表、商品表、意向表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A</a:t>
            </a:r>
            <a:r>
              <a:rPr lang="zh-CN" altLang="en-US" sz="1400" dirty="0">
                <a:latin typeface="+mn-ea"/>
              </a:rPr>
              <a:t>版：删除卖家表、意向表，增加用户表、分类表、商品图片表、商品描述表、富媒体表、订单表。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B</a:t>
            </a:r>
            <a:r>
              <a:rPr lang="zh-CN" altLang="en-US" sz="1400" dirty="0">
                <a:latin typeface="+mn-ea"/>
              </a:rPr>
              <a:t>版：修改订单表、增加订单项表、购物车表、收藏夹表。</a:t>
            </a: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9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2" grpId="0" animBg="1"/>
      <p:bldP spid="103" grpId="0" animBg="1"/>
      <p:bldP spid="89" grpId="0" animBg="1"/>
      <p:bldP spid="9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47B20-6368-EBEC-B03A-F51BE6028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D8D203-8849-FE37-563F-C3E57F36B7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0898928-BCE2-A3A2-EB79-5AE55DFFDB01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AAB13F6-37A7-BAF7-9D60-E32769701FCB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9BF42D2-B871-B0DD-D3D8-0AB08E96D4E4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AFF415-5E6C-A781-D562-49E4324FD606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43F7E18-A7C9-C1C5-0B43-70A0B6BC5405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6FCB86-21A9-4301-2333-7885DC9783EA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3037D8E-7F11-BDC1-3B68-B0553F27650D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CAEF6E5-324C-F52A-A147-611963C76CF7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70B19AE-A24F-CA28-D1A0-1F0F400DDA29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9EA840B-0A9B-6322-9B6D-4E18A0262B5E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5CA4F501-F122-3395-C6F1-213EB4F62D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6C90EF06-D16B-1B01-6905-512BBB1D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8782815-A8AF-98A9-EC16-774B7D301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439DAC7-3336-559F-232C-E6C7C7DA39FB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4BED7066-2ECB-BB2D-6F4F-F0A3CA15A7C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18AE7CB6-DA60-E7EC-6F3D-3F4737ABA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2CF2D433-237E-1A1A-51DC-B205E7B14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DED5B24-B55F-3B7C-7CB7-67879C58287F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F94C2E46-B2B9-33D5-D311-EF320CFD599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6CB2BC31-7708-5BE7-8412-583294B3C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E0F5EE26-4BA0-9320-F452-9E9E8A014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712EC64-6829-AEBE-4F6F-CD9EF1BF8B2F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BF65269E-4FF7-52F6-E315-32FD4E80D2E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423A870D-3D8E-6360-34AF-AF83B448D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7CFDA6EF-6AC4-8CC8-21AD-0266C0A6E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223DC93-D547-BED9-F00A-0FD90FB7FB4A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1F19010-AAF1-F05C-B6DE-464E62FC640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CB681BAA-437E-C036-3740-94A1251FE5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A66EB508-06AB-285A-43F6-378A51838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B736B53-57A9-418B-04C1-D8818FF99FB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C7727AB9-FAAC-F6B4-9FFE-21D6C92EE03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48C1732B-5E4C-9451-4433-D11B340BF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DF4AC798-180F-E291-EE91-8D93049D3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BC627EC-EFF5-B846-2621-B72E35136B59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958AD279-CBA3-A71E-D5FB-072ADF2241B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60CAD1F-D36E-7255-1622-5446BC30F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83F49260-3965-D81C-645C-3ABCD4F4E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D304C6A-740F-718A-3536-CDD213C9B26F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9B4CA98C-17DC-2B9B-4E71-02FA3225C4D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0B8AC840-CE6A-5403-0FE7-2C087BC2B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C3E6839C-D2CB-E3E8-1DF4-7F9C728E2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363F2B0-3C95-A1C7-EC6E-E08BB78A05B1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ECF7A85-E153-8F53-F083-30E098F3D0E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689CEC89-337B-A938-F57E-BA4C4AD0A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5F989243-D2A0-63B4-F6F0-4F513C5D8A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12D189A-3EC4-17ED-7798-F153DAF399A2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67B6CAF9-1195-FED1-4085-A73F3FD149A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C4BAE788-CD5F-1592-E5ED-CE3AD95DC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6490AC2-EFE4-A05D-D012-1C3102BB05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35505CD-D40C-1AFD-63E3-E744CDA3ED7C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012666E7-243E-2376-A3CE-F98A4E5FEED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4EDF90D7-FC32-F2E3-552C-97BE390FC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7CC87E12-AC46-BBD9-444E-5B051FEFD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ABB83D3-D522-97A1-EE45-1E62AFA42AE4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C7A6D5F3-A805-5E66-951B-FA92CE75B49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F01007C-C4AA-08A5-0ACB-4006C4262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91AFCD86-1675-6D99-9A1D-D4A01ECFE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6A64DD6-B268-1494-5485-5D0EF60DF9D0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1EA2B7F-3440-C217-E89C-6253F6FE21A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1A0416B4-F13A-5F9F-CF61-CC02C5AAF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9F45EE42-C355-E8C1-8547-BFA9733DC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2342F71-DB3D-03C1-DEBC-609247A44093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C2F4946B-C004-6ABA-0D63-A8451FACF1E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BE2614F9-C6C4-C91F-4A52-CD63043699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B4394F00-35E1-2129-8C48-FF4F3BF1F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3A84ADB-10DE-D953-FC6C-2D34FBE04D11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0832C37E-7BCB-B1D6-1AF5-B887C5DAD2E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96CE694A-35CC-0761-C63A-17F17B3A4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1073C88-43FD-0353-092B-541EB9699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D43AF46-BEE3-B6A2-F145-C9E25EEBEE4D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B97EC2B9-18DE-59A7-DF3C-0066B0D1801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55298B06-DACD-AFE0-BF74-6B585228B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DF7C6F9E-D6D1-C7C4-948B-6B336F2CE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C48D6A2-14E1-422A-4499-4CB6E0D938E7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79EAA20-BAEA-9C72-E888-F90CCAEA4DC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DDFDBE82-D480-58F8-72AE-8C115A458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8D05365-7E19-9551-6E71-56F20EDCC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C06AF80-D1FC-C25D-7F6C-BB2B520C7B63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16DAFC6-283D-69A3-DE41-72F348A5F1B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3E908C1C-D730-F9B5-AB88-5A77C2A54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0D55C894-8C06-A370-5CE7-49E6D85A6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508FCB4-A5C3-7118-2083-B8EB5613A3DA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C7997851-AA4B-194D-5344-00080992FBC2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35A5CE4A-47DD-D3B7-337B-89756521B9C6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A0EEC187-A0ED-D5B4-AC33-F74EA7DA0C0B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F289F95F-48FA-6EE0-C7AA-ADFCE0B597CC}"/>
              </a:ext>
            </a:extLst>
          </p:cNvPr>
          <p:cNvSpPr txBox="1"/>
          <p:nvPr/>
        </p:nvSpPr>
        <p:spPr>
          <a:xfrm>
            <a:off x="1521721" y="1276350"/>
            <a:ext cx="4403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岗位角色任务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管彤婕</a:t>
            </a:r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526F38B0-8985-FBBB-7087-060F8B1410DF}"/>
              </a:ext>
            </a:extLst>
          </p:cNvPr>
          <p:cNvSpPr/>
          <p:nvPr/>
        </p:nvSpPr>
        <p:spPr>
          <a:xfrm rot="18955818">
            <a:off x="8444096" y="1143104"/>
            <a:ext cx="1048409" cy="566057"/>
          </a:xfrm>
          <a:prstGeom prst="rightArrow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ED01CF6E-DAA6-AB31-D8E2-305C9B2F502B}"/>
              </a:ext>
            </a:extLst>
          </p:cNvPr>
          <p:cNvSpPr/>
          <p:nvPr/>
        </p:nvSpPr>
        <p:spPr>
          <a:xfrm rot="18955818">
            <a:off x="9477098" y="1240196"/>
            <a:ext cx="1048409" cy="566057"/>
          </a:xfrm>
          <a:prstGeom prst="rightArrow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E9EE840-DE60-B58A-B0F8-2D4324DE6873}"/>
              </a:ext>
            </a:extLst>
          </p:cNvPr>
          <p:cNvSpPr txBox="1"/>
          <p:nvPr/>
        </p:nvSpPr>
        <p:spPr>
          <a:xfrm>
            <a:off x="6191022" y="2475009"/>
            <a:ext cx="4079934" cy="2870401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技术</a:t>
            </a:r>
            <a:br>
              <a:rPr lang="en-US" altLang="zh-CN" sz="2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代码开发与实现</a:t>
            </a:r>
            <a:r>
              <a:rPr lang="zh-CN" altLang="en-US" sz="1400" dirty="0">
                <a:latin typeface="+mn-ea"/>
              </a:rPr>
              <a:t>，按照软件需求和设计文档，进行代码的编写</a:t>
            </a:r>
            <a:br>
              <a:rPr lang="en-US" altLang="zh-CN" sz="1400" dirty="0">
                <a:latin typeface="+mn-ea"/>
              </a:rPr>
            </a:br>
            <a:r>
              <a:rPr lang="zh-CN" altLang="en-US" sz="1400" dirty="0">
                <a:latin typeface="+mn-ea"/>
              </a:rPr>
              <a:t>主要负责部分</a:t>
            </a: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后端</a:t>
            </a:r>
            <a:r>
              <a:rPr lang="zh-CN" altLang="en-US" sz="1400" dirty="0">
                <a:latin typeface="+mn-ea"/>
              </a:rPr>
              <a:t>技术开发，完成内容包括：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用户（注册登录获取）：</a:t>
            </a:r>
            <a:r>
              <a:rPr lang="en-US" altLang="zh-CN" sz="1400" dirty="0">
                <a:latin typeface="+mn-ea"/>
              </a:rPr>
              <a:t>10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收藏（添加取消）：</a:t>
            </a:r>
            <a:r>
              <a:rPr lang="en-US" altLang="zh-CN" sz="1400" dirty="0">
                <a:latin typeface="+mn-ea"/>
              </a:rPr>
              <a:t>4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购物车（添加取消）：</a:t>
            </a:r>
            <a:r>
              <a:rPr lang="en-US" altLang="zh-CN" sz="1400" dirty="0">
                <a:latin typeface="+mn-ea"/>
              </a:rPr>
              <a:t>5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32C7A18-190F-1FB1-148F-D1AF4E2701A0}"/>
              </a:ext>
            </a:extLst>
          </p:cNvPr>
          <p:cNvSpPr txBox="1"/>
          <p:nvPr/>
        </p:nvSpPr>
        <p:spPr>
          <a:xfrm>
            <a:off x="1345452" y="2346841"/>
            <a:ext cx="4079934" cy="1762406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配置</a:t>
            </a:r>
            <a:br>
              <a:rPr lang="en-US" altLang="zh-CN" sz="1400" dirty="0">
                <a:latin typeface="+mn-ea"/>
              </a:rPr>
            </a:br>
            <a:r>
              <a:rPr lang="en-US" altLang="zh-CN" sz="800" dirty="0">
                <a:latin typeface="+mn-ea"/>
              </a:rPr>
              <a:t> </a:t>
            </a:r>
            <a:br>
              <a:rPr lang="en-US" altLang="zh-CN" sz="1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软件构建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 err="1">
                <a:latin typeface="+mn-ea"/>
              </a:rPr>
              <a:t>Cbb</a:t>
            </a:r>
            <a:r>
              <a:rPr lang="en-US" altLang="zh-CN" sz="1400" dirty="0">
                <a:latin typeface="+mn-ea"/>
              </a:rPr>
              <a:t>-shop</a:t>
            </a:r>
            <a:r>
              <a:rPr lang="zh-CN" altLang="en-US" sz="1400" dirty="0">
                <a:latin typeface="+mn-ea"/>
              </a:rPr>
              <a:t>使用自动化构建工具</a:t>
            </a:r>
            <a:r>
              <a:rPr lang="en-US" altLang="zh-CN" sz="1400" dirty="0">
                <a:latin typeface="+mn-ea"/>
              </a:rPr>
              <a:t>Maven</a:t>
            </a:r>
            <a:r>
              <a:rPr lang="zh-CN" altLang="en-US" sz="1400" dirty="0">
                <a:latin typeface="+mn-ea"/>
              </a:rPr>
              <a:t>来构建 </a:t>
            </a:r>
            <a:r>
              <a:rPr lang="en-US" altLang="zh-CN" sz="1400" dirty="0">
                <a:latin typeface="+mn-ea"/>
              </a:rPr>
              <a:t>Java </a:t>
            </a:r>
            <a:r>
              <a:rPr lang="zh-CN" altLang="en-US" sz="1400" dirty="0">
                <a:latin typeface="+mn-ea"/>
              </a:rPr>
              <a:t>项目。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zh-CN" altLang="en-US" sz="1400" dirty="0">
              <a:latin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877734D-EE6C-D303-FA45-D402FD33173B}"/>
              </a:ext>
            </a:extLst>
          </p:cNvPr>
          <p:cNvSpPr txBox="1"/>
          <p:nvPr/>
        </p:nvSpPr>
        <p:spPr>
          <a:xfrm>
            <a:off x="1342627" y="4106154"/>
            <a:ext cx="4079934" cy="1439240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测试</a:t>
            </a:r>
            <a:br>
              <a:rPr lang="en-US" altLang="zh-CN" sz="1400" dirty="0">
                <a:latin typeface="+mn-ea"/>
              </a:rPr>
            </a:br>
            <a:r>
              <a:rPr lang="en-US" altLang="zh-CN" sz="800" dirty="0">
                <a:latin typeface="+mn-ea"/>
              </a:rPr>
              <a:t> </a:t>
            </a:r>
            <a:br>
              <a:rPr lang="en-US" altLang="zh-CN" sz="1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基线版本的部分自动化测试</a:t>
            </a:r>
            <a:endParaRPr lang="en-US" altLang="zh-CN" sz="1400" b="1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zh-CN" altLang="en-US" sz="14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342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2" grpId="0" animBg="1"/>
      <p:bldP spid="103" grpId="0" animBg="1"/>
      <p:bldP spid="89" grpId="0" animBg="1"/>
      <p:bldP spid="90" grpId="0" animBg="1"/>
      <p:bldP spid="9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104FE-A44D-B43B-9A1B-7C58AD35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5949F79-975A-32E1-6F49-E8CCED3AF7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6230A32-B3D6-EA8C-1032-05CF435152F7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C949B98-31F0-EA0E-D7B1-2889E33D3298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3C39611-BDEA-45A3-B4DC-B642E5D69423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50139F-67B0-946B-78FC-FCCFB76FFF97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FB4B774-AB3A-CFF4-298D-F7F401AC6047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3B5D1C8-8166-7AFC-129B-A3CAF402BD7A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D6DEB94-3086-2797-F084-EC245002DFCB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6108C13-0E4D-61B0-BE65-E66F20E57844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6936AE4-CF93-DC52-FD86-1BBD5791411B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6691AE4-AAC5-CD2A-A448-498C83C9B484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67514B0D-347F-5ED7-7FBD-206837C824B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2623B263-0882-5231-68AD-4FF0BDB4D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ADE12A5B-4640-D4D0-F108-0BFA225AE0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7CB9073-4FDA-B281-EB2A-AB3968B75EA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F363841D-48E7-604C-F931-D45FD5BE53C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C89698BE-6604-A0AB-D928-2097E796E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AC2746DC-BFB8-A6F4-9DAD-5015CA5D50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5576CA6-2A92-9F08-CCCC-5003CF6D2277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ECC87CD1-FE98-E78C-3C44-4BA6DE2F1E8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921AA2F-E19F-5C24-B32A-BC7AFF031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08F79B8C-19E7-0D86-FB92-12E48F464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C24997C-B555-F4C5-66A2-4FF7918F69C2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BED59EB4-4493-AE0E-F3CC-71C6107893A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DF644475-093A-70D7-4CE3-4FA85BA300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D75DCB-6F2F-1600-043B-4867D8224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B95FC9E-812D-6CAB-C784-B85A21D64EF4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34FE3A9-503D-41B8-3FE3-E4388463948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CB0187D3-52D0-220B-F5B6-5367F4C49A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9E1153A0-DF59-5397-7BAA-A032A3884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2E79E1C-8B03-76AA-FD94-FF934C51D986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899A091F-A14B-7078-6DB6-FAEC9905752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2A03E45-9DA1-068B-B0D2-18BCF064B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795B026-F8C5-CE13-8D61-4DA5695ED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DFA97E2-A876-5931-40A0-9093045C7312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19C83FF-B403-8EC2-16D9-C501645EF79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FDE6DFB0-B30D-8B11-66FD-1DCF906821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3A869B31-105C-72BE-6B0A-27CB4D37D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802D593-D91F-7E29-198C-FC926589BA1E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CC1282CF-D36B-343F-6B74-A238CA3242E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2E11AB8-6C7E-6F8A-3762-EBD27067A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DC9AF60F-25F1-0FF2-697F-DEEBB3BE0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1CC2F51-BB23-2A12-AC1C-8B7952A73BE0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2842A51-6737-CC64-E6F1-C30291EBA72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F9496591-5A58-51E3-9881-665FC780CC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6A616749-2A33-6652-E00E-993CC69FC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B35820A-75AF-3BE2-E2C1-CF3C2BB2ECDB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75907674-8B72-A557-26F0-1ADA96F258F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FE780FC8-6A0C-614F-9BFB-FD1F4E1508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AC395221-A9AE-C680-B2BF-61DBC24DE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F4F4F9F-4582-8C38-4E6C-75EA5FE92680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29426050-F44A-CDD1-2323-508B620C94B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AC9501D2-C2A7-5966-9389-545E82900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1A0DED1-B806-50FD-8B5D-A04C631B4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E09F371-17A7-9B03-8516-CC1D18C75B8A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CD9B1FE-921A-9F4E-1DA5-0279C4DBF2B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EA599F6-68F7-14AE-6861-682699F21D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AF9330AF-7CED-38A4-7E68-68EF9B6E8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80FE273-CCD5-24C6-AC39-CD96CF535BC4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7CE8165-E956-5740-6014-E540AA05111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768FC969-9A9A-236D-A9D2-D74EC0053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F9C5AB83-C6D6-7DCA-6AF9-75DC3B5D1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1AFD3DD-21EA-7FB4-EE85-C0521480B3D9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5CFE4F86-678A-7AD4-4D1B-FE4D0140849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CBEF2EE-019F-D341-C4AE-6D2CDA5E17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E43E4E70-1DFD-1BF4-8200-D42E5D722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A110E5-57DB-781D-51DE-973E251A9ED4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DFA06F6-AA11-172F-2D71-F8BD36F9E9D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9EDB94DA-0531-66EC-F42A-6DA6DC89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8C6732D-5964-7156-7848-030DAFEABC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FE7A998-2683-818A-D22B-54758F78D906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E8CDEF72-420E-A117-C850-8FB95DAAF1C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AECB8E9-7D89-FD9A-02F0-78D528947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C176B91-E18C-5FF2-24C2-CAB035121E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6D95C25-79A7-73A5-FE68-BAB7D15B60A7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69AD94B-73F4-0233-2746-A2A7DA09BDF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28EE93D5-3974-947E-C6FD-BE9024BD5A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1858566-3A31-AE6C-7E5F-B5D427D51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A337A3A-8B1B-7F7D-4428-A8E733C99CBE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EB323AD5-21B6-EB7B-FCA1-614888AB62A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F7B00597-3980-6DA2-0003-9EF88927B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9749B51-594C-0BE5-A3AF-28CBEFC73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794A1E1-1DBB-C4D2-04FA-7E2682635EFC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B60B4CE-8715-5219-4271-88F008F5A5DA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F26E7FC-B7FF-D025-EE3B-0CB72A0ADDC4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5DBA900F-726B-7B62-B2C3-1296D429D8A3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D92A9DD5-6FF4-D011-BFAE-A6C8B2628A5D}"/>
              </a:ext>
            </a:extLst>
          </p:cNvPr>
          <p:cNvSpPr txBox="1"/>
          <p:nvPr/>
        </p:nvSpPr>
        <p:spPr>
          <a:xfrm>
            <a:off x="1521721" y="1276350"/>
            <a:ext cx="4403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岗位角色任务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张娅妮</a:t>
            </a:r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068F8B97-5CC8-5EC1-1694-43A2DCC3EAC6}"/>
              </a:ext>
            </a:extLst>
          </p:cNvPr>
          <p:cNvSpPr/>
          <p:nvPr/>
        </p:nvSpPr>
        <p:spPr>
          <a:xfrm rot="18955818">
            <a:off x="8444096" y="1143104"/>
            <a:ext cx="1048409" cy="566057"/>
          </a:xfrm>
          <a:prstGeom prst="rightArrow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03C1FAFA-5538-4171-12D6-5665E01C2DE4}"/>
              </a:ext>
            </a:extLst>
          </p:cNvPr>
          <p:cNvSpPr/>
          <p:nvPr/>
        </p:nvSpPr>
        <p:spPr>
          <a:xfrm rot="18955818">
            <a:off x="9477098" y="1240196"/>
            <a:ext cx="1048409" cy="566057"/>
          </a:xfrm>
          <a:prstGeom prst="rightArrow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04A9F563-3EEF-E07F-57D6-38BBC2C1AE89}"/>
              </a:ext>
            </a:extLst>
          </p:cNvPr>
          <p:cNvSpPr txBox="1"/>
          <p:nvPr/>
        </p:nvSpPr>
        <p:spPr>
          <a:xfrm>
            <a:off x="1392799" y="2544258"/>
            <a:ext cx="8674898" cy="2731902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测试</a:t>
            </a:r>
            <a:br>
              <a:rPr lang="en-US" altLang="zh-CN" sz="1400" dirty="0">
                <a:latin typeface="+mn-ea"/>
              </a:rPr>
            </a:br>
            <a:r>
              <a:rPr lang="en-US" altLang="zh-CN" sz="800" dirty="0">
                <a:latin typeface="+mn-ea"/>
              </a:rPr>
              <a:t> </a:t>
            </a:r>
            <a:br>
              <a:rPr lang="en-US" altLang="zh-CN" sz="1400" dirty="0">
                <a:latin typeface="+mn-ea"/>
              </a:rPr>
            </a:br>
            <a:r>
              <a:rPr lang="en-US" altLang="zh-CN" sz="1400" b="1" dirty="0">
                <a:latin typeface="+mn-ea"/>
              </a:rPr>
              <a:t>1. </a:t>
            </a:r>
            <a:r>
              <a:rPr lang="zh-CN" altLang="en-US" sz="1400" b="1" dirty="0">
                <a:latin typeface="+mn-ea"/>
              </a:rPr>
              <a:t>确定测试目标和范围。</a:t>
            </a:r>
            <a:r>
              <a:rPr lang="zh-CN" altLang="en-US" sz="1400" dirty="0">
                <a:latin typeface="+mn-ea"/>
              </a:rPr>
              <a:t>根据软件需求文档，明确要测试的功能、性能、兼容性等方面的内容。制定测试策略和方法。选择手动测试与自动化测试，合理安排自动化测试的比例</a:t>
            </a:r>
            <a:br>
              <a:rPr lang="en-US" altLang="zh-CN" sz="1400" dirty="0">
                <a:latin typeface="+mn-ea"/>
              </a:rPr>
            </a:br>
            <a:r>
              <a:rPr lang="en-US" altLang="zh-CN" sz="1400" b="1" dirty="0">
                <a:latin typeface="+mn-ea"/>
              </a:rPr>
              <a:t>2. </a:t>
            </a:r>
            <a:r>
              <a:rPr lang="zh-CN" altLang="en-US" sz="1400" b="1" dirty="0">
                <a:latin typeface="+mn-ea"/>
              </a:rPr>
              <a:t>设计并执行测试用例。</a:t>
            </a:r>
            <a:r>
              <a:rPr lang="zh-CN" altLang="en-US" sz="1400" dirty="0">
                <a:latin typeface="+mn-ea"/>
              </a:rPr>
              <a:t>根据软件的功能需求和业务逻辑，设计详细的测试用例，包括输入数据、操作步骤、预期输出等内容，按设计好的测试用例对软件进行测试，记录测试结果，包括发现的缺陷和问题。</a:t>
            </a:r>
            <a:br>
              <a:rPr lang="en-US" altLang="zh-CN" sz="1400" dirty="0">
                <a:latin typeface="+mn-ea"/>
              </a:rPr>
            </a:br>
            <a:r>
              <a:rPr lang="en-US" altLang="zh-CN" sz="1400" b="1" dirty="0">
                <a:latin typeface="+mn-ea"/>
              </a:rPr>
              <a:t>3. </a:t>
            </a:r>
            <a:r>
              <a:rPr lang="zh-CN" altLang="en-US" sz="1400" b="1" dirty="0">
                <a:latin typeface="+mn-ea"/>
              </a:rPr>
              <a:t>缺陷管理与跟踪。</a:t>
            </a:r>
            <a:r>
              <a:rPr lang="zh-CN" altLang="en-US" sz="1400" dirty="0">
                <a:latin typeface="+mn-ea"/>
              </a:rPr>
              <a:t>发现并报告软件缺陷，跟踪缺陷的修复进度</a:t>
            </a:r>
          </a:p>
          <a:p>
            <a:pPr indent="457200">
              <a:lnSpc>
                <a:spcPct val="150000"/>
              </a:lnSpc>
            </a:pPr>
            <a:endParaRPr lang="zh-CN" altLang="en-US" sz="14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183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2" grpId="0" animBg="1"/>
      <p:bldP spid="103" grpId="0" animBg="1"/>
      <p:bldP spid="9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A127B86-9EDA-4C53-842B-D377BBF39823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8009C9C-1940-4725-A4CA-BEDBC32EE822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176A03F-E58F-4112-9BC1-0BC2EAE8CAAF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E19ED9C-4B30-44F6-A1B2-DFBFFB3A4BEE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DBC9E11A-4E9D-4614-ABDA-412763DA57B3}"/>
              </a:ext>
            </a:extLst>
          </p:cNvPr>
          <p:cNvSpPr txBox="1"/>
          <p:nvPr/>
        </p:nvSpPr>
        <p:spPr>
          <a:xfrm>
            <a:off x="1521722" y="1276350"/>
            <a:ext cx="315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开发实现任务</a:t>
            </a:r>
          </a:p>
        </p:txBody>
      </p:sp>
      <p:sp>
        <p:nvSpPr>
          <p:cNvPr id="90" name="流程图: 文档 89">
            <a:extLst>
              <a:ext uri="{FF2B5EF4-FFF2-40B4-BE49-F238E27FC236}">
                <a16:creationId xmlns:a16="http://schemas.microsoft.com/office/drawing/2014/main" id="{BB100250-B6BD-4B77-ABFF-B1B91E8F9A42}"/>
              </a:ext>
            </a:extLst>
          </p:cNvPr>
          <p:cNvSpPr/>
          <p:nvPr/>
        </p:nvSpPr>
        <p:spPr>
          <a:xfrm>
            <a:off x="1214517" y="2259155"/>
            <a:ext cx="2595590" cy="3206158"/>
          </a:xfrm>
          <a:prstGeom prst="flowChartDocumen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流程图: 文档 90">
            <a:extLst>
              <a:ext uri="{FF2B5EF4-FFF2-40B4-BE49-F238E27FC236}">
                <a16:creationId xmlns:a16="http://schemas.microsoft.com/office/drawing/2014/main" id="{D152B134-06C9-4F99-8052-D46FF2A7F22B}"/>
              </a:ext>
            </a:extLst>
          </p:cNvPr>
          <p:cNvSpPr/>
          <p:nvPr/>
        </p:nvSpPr>
        <p:spPr>
          <a:xfrm>
            <a:off x="4923933" y="2259155"/>
            <a:ext cx="2595589" cy="3206158"/>
          </a:xfrm>
          <a:prstGeom prst="flowChartDocumen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流程图: 文档 91">
            <a:extLst>
              <a:ext uri="{FF2B5EF4-FFF2-40B4-BE49-F238E27FC236}">
                <a16:creationId xmlns:a16="http://schemas.microsoft.com/office/drawing/2014/main" id="{1730B7D8-8D4B-45BA-9B8E-EE5525210D15}"/>
              </a:ext>
            </a:extLst>
          </p:cNvPr>
          <p:cNvSpPr/>
          <p:nvPr/>
        </p:nvSpPr>
        <p:spPr>
          <a:xfrm>
            <a:off x="8633350" y="2259155"/>
            <a:ext cx="2595589" cy="3206158"/>
          </a:xfrm>
          <a:prstGeom prst="flowChartDocumen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488C255-113F-46ED-B139-BD4A17D633DA}"/>
              </a:ext>
            </a:extLst>
          </p:cNvPr>
          <p:cNvSpPr txBox="1"/>
          <p:nvPr/>
        </p:nvSpPr>
        <p:spPr>
          <a:xfrm>
            <a:off x="1631765" y="2493104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后端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3DDC900-B8B2-45E1-B709-7614DBF0F048}"/>
              </a:ext>
            </a:extLst>
          </p:cNvPr>
          <p:cNvSpPr txBox="1"/>
          <p:nvPr/>
        </p:nvSpPr>
        <p:spPr>
          <a:xfrm>
            <a:off x="1149209" y="3429000"/>
            <a:ext cx="2288815" cy="33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功能实现与接口设计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AD265B9-909A-4EA7-B16B-B158529FEE4A}"/>
              </a:ext>
            </a:extLst>
          </p:cNvPr>
          <p:cNvSpPr txBox="1"/>
          <p:nvPr/>
        </p:nvSpPr>
        <p:spPr>
          <a:xfrm>
            <a:off x="5354673" y="2487285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前端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359FE53-0361-4C8F-A9FB-07B4D5B69471}"/>
              </a:ext>
            </a:extLst>
          </p:cNvPr>
          <p:cNvSpPr txBox="1"/>
          <p:nvPr/>
        </p:nvSpPr>
        <p:spPr>
          <a:xfrm>
            <a:off x="4851633" y="3434417"/>
            <a:ext cx="2288815" cy="33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页面布局与交互设计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98D515A-13C4-4183-BAB9-02ACC171CBEB}"/>
              </a:ext>
            </a:extLst>
          </p:cNvPr>
          <p:cNvSpPr txBox="1"/>
          <p:nvPr/>
        </p:nvSpPr>
        <p:spPr>
          <a:xfrm>
            <a:off x="9078670" y="2549425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架构设计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0B34AF7-DE24-4A2B-B5C5-4E786288156D}"/>
              </a:ext>
            </a:extLst>
          </p:cNvPr>
          <p:cNvSpPr txBox="1"/>
          <p:nvPr/>
        </p:nvSpPr>
        <p:spPr>
          <a:xfrm>
            <a:off x="8633348" y="3319251"/>
            <a:ext cx="2288815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整体架构，模块划分与接口设计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12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 animBg="1"/>
      <p:bldP spid="91" grpId="0" animBg="1"/>
      <p:bldP spid="92" grpId="0" animBg="1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6410951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6A9DAA2-A94C-44CB-808E-AAED8C68471A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757E40D-D0C1-4BE3-B73F-2A0FD1B274C0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25C943F-19B1-4AED-BE2A-2061599BA2AA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DC09C0-9BBB-41AB-9A8D-B8813F49D442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AF4E387B-98A0-4B7F-9F70-85BB24679988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产品需求</a:t>
            </a: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BB6D1F98-E7BF-4A2C-9D10-CE85CBD53F38}"/>
              </a:ext>
            </a:extLst>
          </p:cNvPr>
          <p:cNvSpPr/>
          <p:nvPr/>
        </p:nvSpPr>
        <p:spPr>
          <a:xfrm>
            <a:off x="5337455" y="1983889"/>
            <a:ext cx="1462127" cy="1462127"/>
          </a:xfrm>
          <a:prstGeom prst="ellipse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+mn-ea"/>
              </a:rPr>
              <a:t>A</a:t>
            </a:r>
            <a:endParaRPr lang="zh-CN" altLang="en-US" sz="8800" dirty="0">
              <a:latin typeface="+mn-ea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D0B407BC-16CD-4360-856B-D9889B5C474D}"/>
              </a:ext>
            </a:extLst>
          </p:cNvPr>
          <p:cNvSpPr/>
          <p:nvPr/>
        </p:nvSpPr>
        <p:spPr>
          <a:xfrm>
            <a:off x="1722221" y="1978599"/>
            <a:ext cx="1462127" cy="1462127"/>
          </a:xfrm>
          <a:prstGeom prst="ellipse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+mn-ea"/>
              </a:rPr>
              <a:t>0</a:t>
            </a:r>
            <a:endParaRPr lang="zh-CN" altLang="en-US" sz="8800" dirty="0">
              <a:latin typeface="+mn-ea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BBA232E5-730E-4418-976A-8C72BCC8D368}"/>
              </a:ext>
            </a:extLst>
          </p:cNvPr>
          <p:cNvSpPr/>
          <p:nvPr/>
        </p:nvSpPr>
        <p:spPr>
          <a:xfrm>
            <a:off x="8952689" y="1978653"/>
            <a:ext cx="1462127" cy="1462127"/>
          </a:xfrm>
          <a:prstGeom prst="ellipse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+mn-ea"/>
              </a:rPr>
              <a:t>B</a:t>
            </a:r>
            <a:endParaRPr lang="zh-CN" altLang="en-US" sz="8800" dirty="0">
              <a:latin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FE6192D-651A-4842-9FE9-B1ED50E469C6}"/>
              </a:ext>
            </a:extLst>
          </p:cNvPr>
          <p:cNvSpPr txBox="1"/>
          <p:nvPr/>
        </p:nvSpPr>
        <p:spPr>
          <a:xfrm>
            <a:off x="8870286" y="3561317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+mn-ea"/>
              </a:rPr>
              <a:t>B</a:t>
            </a:r>
            <a:r>
              <a:rPr lang="zh-CN" altLang="en-US" sz="2400" dirty="0">
                <a:latin typeface="+mn-ea"/>
              </a:rPr>
              <a:t>版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775CFBED-5EA9-4962-A1AD-8F44BAE3AD93}"/>
              </a:ext>
            </a:extLst>
          </p:cNvPr>
          <p:cNvSpPr txBox="1"/>
          <p:nvPr/>
        </p:nvSpPr>
        <p:spPr>
          <a:xfrm>
            <a:off x="8235248" y="4143519"/>
            <a:ext cx="2717623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在</a:t>
            </a:r>
            <a:r>
              <a:rPr lang="en-US" altLang="zh-CN" sz="1200" dirty="0">
                <a:latin typeface="+mn-ea"/>
              </a:rPr>
              <a:t>A</a:t>
            </a:r>
            <a:r>
              <a:rPr lang="zh-CN" altLang="en-US" sz="1200" dirty="0">
                <a:latin typeface="+mn-ea"/>
              </a:rPr>
              <a:t>版的基础上对订单功能进行了改动，增加了</a:t>
            </a:r>
            <a:r>
              <a:rPr lang="zh-CN" altLang="en-US" sz="1200" b="1" dirty="0">
                <a:latin typeface="+mn-ea"/>
              </a:rPr>
              <a:t>多步订单状态</a:t>
            </a:r>
            <a:r>
              <a:rPr lang="zh-CN" altLang="en-US" sz="1200" dirty="0">
                <a:latin typeface="+mn-ea"/>
              </a:rPr>
              <a:t>的处理</a:t>
            </a:r>
            <a:endParaRPr lang="en-US" altLang="zh-CN" sz="12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增加了购物车（结算，移出，转收藏）与收藏（加入，取消）功能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EC7FE1C-DD8C-4070-B18F-07590BE0D996}"/>
              </a:ext>
            </a:extLst>
          </p:cNvPr>
          <p:cNvSpPr txBox="1"/>
          <p:nvPr/>
        </p:nvSpPr>
        <p:spPr>
          <a:xfrm>
            <a:off x="5227412" y="3581153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+mn-ea"/>
              </a:rPr>
              <a:t>A</a:t>
            </a:r>
            <a:r>
              <a:rPr lang="zh-CN" altLang="en-US" sz="2400" dirty="0">
                <a:latin typeface="+mn-ea"/>
              </a:rPr>
              <a:t>版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DEA3AA7-ABD9-4A3A-9752-DABE4F925E68}"/>
              </a:ext>
            </a:extLst>
          </p:cNvPr>
          <p:cNvSpPr txBox="1"/>
          <p:nvPr/>
        </p:nvSpPr>
        <p:spPr>
          <a:xfrm>
            <a:off x="4617147" y="4065638"/>
            <a:ext cx="2984221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在基线的基础上进行改动：</a:t>
            </a:r>
            <a:br>
              <a:rPr lang="en-US" altLang="zh-CN" sz="1200" dirty="0">
                <a:latin typeface="+mn-ea"/>
              </a:rPr>
            </a:br>
            <a:r>
              <a:rPr lang="zh-CN" altLang="en-US" sz="1200" b="1" dirty="0">
                <a:solidFill>
                  <a:srgbClr val="FFCA25"/>
                </a:solidFill>
                <a:latin typeface="+mn-ea"/>
              </a:rPr>
              <a:t>用户：</a:t>
            </a:r>
            <a:r>
              <a:rPr lang="zh-CN" altLang="en-US" sz="1200" dirty="0">
                <a:latin typeface="+mn-ea"/>
              </a:rPr>
              <a:t>买家卖家均可</a:t>
            </a:r>
            <a:r>
              <a:rPr lang="zh-CN" altLang="en-US" sz="1200" b="1" dirty="0">
                <a:latin typeface="+mn-ea"/>
              </a:rPr>
              <a:t>登录注册</a:t>
            </a:r>
            <a:r>
              <a:rPr lang="zh-CN" altLang="en-US" sz="1200" dirty="0">
                <a:latin typeface="+mn-ea"/>
              </a:rPr>
              <a:t>，</a:t>
            </a:r>
            <a:r>
              <a:rPr lang="zh-CN" altLang="en-US" sz="1200" b="1" dirty="0">
                <a:latin typeface="+mn-ea"/>
              </a:rPr>
              <a:t>修改</a:t>
            </a:r>
            <a:r>
              <a:rPr lang="zh-CN" altLang="en-US" sz="1200" dirty="0">
                <a:latin typeface="+mn-ea"/>
              </a:rPr>
              <a:t>个人信息，卖家可查看</a:t>
            </a:r>
            <a:r>
              <a:rPr lang="zh-CN" altLang="en-US" sz="1200" b="1" dirty="0">
                <a:latin typeface="+mn-ea"/>
              </a:rPr>
              <a:t>买家信息</a:t>
            </a:r>
            <a:r>
              <a:rPr lang="zh-CN" altLang="en-US" sz="1200" dirty="0">
                <a:latin typeface="+mn-ea"/>
              </a:rPr>
              <a:t>与购买历史</a:t>
            </a:r>
            <a:br>
              <a:rPr lang="en-US" altLang="zh-CN" sz="1200" dirty="0">
                <a:latin typeface="+mn-ea"/>
              </a:rPr>
            </a:br>
            <a:r>
              <a:rPr lang="zh-CN" altLang="en-US" sz="1200" b="1" dirty="0">
                <a:solidFill>
                  <a:srgbClr val="FFCA25"/>
                </a:solidFill>
                <a:latin typeface="+mn-ea"/>
              </a:rPr>
              <a:t>商品：</a:t>
            </a:r>
            <a:r>
              <a:rPr lang="zh-CN" altLang="en-US" sz="1200" dirty="0">
                <a:latin typeface="+mn-ea"/>
              </a:rPr>
              <a:t>添加</a:t>
            </a:r>
            <a:r>
              <a:rPr lang="zh-CN" altLang="en-US" sz="1200" b="1" dirty="0">
                <a:latin typeface="+mn-ea"/>
              </a:rPr>
              <a:t>库存、分类</a:t>
            </a:r>
            <a:r>
              <a:rPr lang="zh-CN" altLang="en-US" sz="1200" dirty="0">
                <a:latin typeface="+mn-ea"/>
              </a:rPr>
              <a:t>属性，可</a:t>
            </a:r>
            <a:r>
              <a:rPr lang="zh-CN" altLang="en-US" sz="1200" b="1" dirty="0">
                <a:latin typeface="+mn-ea"/>
              </a:rPr>
              <a:t>多张</a:t>
            </a:r>
            <a:r>
              <a:rPr lang="zh-CN" altLang="en-US" sz="1200" dirty="0">
                <a:latin typeface="+mn-ea"/>
              </a:rPr>
              <a:t>图片，描述支持</a:t>
            </a:r>
            <a:r>
              <a:rPr lang="zh-CN" altLang="en-US" sz="1200" b="1" dirty="0">
                <a:latin typeface="+mn-ea"/>
              </a:rPr>
              <a:t>富文本</a:t>
            </a:r>
            <a:r>
              <a:rPr lang="zh-CN" altLang="en-US" sz="1200" dirty="0">
                <a:latin typeface="+mn-ea"/>
              </a:rPr>
              <a:t>，可被</a:t>
            </a:r>
            <a:r>
              <a:rPr lang="zh-CN" altLang="en-US" sz="1200" b="1" dirty="0">
                <a:latin typeface="+mn-ea"/>
              </a:rPr>
              <a:t>搜索、筛选</a:t>
            </a:r>
            <a:br>
              <a:rPr lang="en-US" altLang="zh-CN" sz="1200" dirty="0">
                <a:latin typeface="+mn-ea"/>
              </a:rPr>
            </a:br>
            <a:r>
              <a:rPr lang="zh-CN" altLang="en-US" sz="1200" b="1" dirty="0">
                <a:solidFill>
                  <a:srgbClr val="FFCA25"/>
                </a:solidFill>
                <a:latin typeface="+mn-ea"/>
              </a:rPr>
              <a:t>订单：</a:t>
            </a:r>
            <a:r>
              <a:rPr lang="zh-CN" altLang="en-US" sz="1200" dirty="0">
                <a:latin typeface="+mn-ea"/>
              </a:rPr>
              <a:t>买家可查看历史下单记录</a:t>
            </a:r>
            <a:endParaRPr lang="en-US" altLang="zh-CN" sz="1200" dirty="0">
              <a:latin typeface="+mn-ea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E7E47D5-5611-4937-BD38-30319C4CCE37}"/>
              </a:ext>
            </a:extLst>
          </p:cNvPr>
          <p:cNvSpPr txBox="1"/>
          <p:nvPr/>
        </p:nvSpPr>
        <p:spPr>
          <a:xfrm>
            <a:off x="1672481" y="3581153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+mn-ea"/>
              </a:rPr>
              <a:t>基线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BEE389C-F67A-45D7-ABBC-AB972143A313}"/>
              </a:ext>
            </a:extLst>
          </p:cNvPr>
          <p:cNvSpPr txBox="1"/>
          <p:nvPr/>
        </p:nvSpPr>
        <p:spPr>
          <a:xfrm>
            <a:off x="1119359" y="4161409"/>
            <a:ext cx="3049916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b="1" dirty="0">
                <a:solidFill>
                  <a:srgbClr val="FFCA25"/>
                </a:solidFill>
                <a:latin typeface="+mn-ea"/>
              </a:rPr>
              <a:t>买家</a:t>
            </a:r>
            <a:r>
              <a:rPr lang="zh-CN" altLang="en-US" sz="1200" dirty="0">
                <a:latin typeface="+mn-ea"/>
              </a:rPr>
              <a:t>：</a:t>
            </a:r>
            <a:r>
              <a:rPr lang="zh-CN" altLang="en-US" sz="1200" b="1" dirty="0">
                <a:latin typeface="+mn-ea"/>
              </a:rPr>
              <a:t>浏览</a:t>
            </a:r>
            <a:r>
              <a:rPr lang="zh-CN" altLang="en-US" sz="1200" dirty="0">
                <a:latin typeface="+mn-ea"/>
              </a:rPr>
              <a:t>商品，在无需注册登录的情况下填写个人信息</a:t>
            </a:r>
            <a:r>
              <a:rPr lang="zh-CN" altLang="en-US" sz="1200" b="1" dirty="0">
                <a:latin typeface="+mn-ea"/>
              </a:rPr>
              <a:t>购买</a:t>
            </a:r>
            <a:r>
              <a:rPr lang="zh-CN" altLang="en-US" sz="1200" dirty="0">
                <a:latin typeface="+mn-ea"/>
              </a:rPr>
              <a:t>商品</a:t>
            </a:r>
            <a:endParaRPr lang="en-US" altLang="zh-CN" sz="12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200" b="1" dirty="0">
                <a:solidFill>
                  <a:srgbClr val="FFCA25"/>
                </a:solidFill>
                <a:latin typeface="+mn-ea"/>
              </a:rPr>
              <a:t>卖家</a:t>
            </a:r>
            <a:r>
              <a:rPr lang="zh-CN" altLang="en-US" sz="1200" dirty="0">
                <a:latin typeface="+mn-ea"/>
              </a:rPr>
              <a:t>：后台</a:t>
            </a:r>
            <a:r>
              <a:rPr lang="zh-CN" altLang="en-US" sz="1200" b="1" dirty="0">
                <a:latin typeface="+mn-ea"/>
              </a:rPr>
              <a:t>管理商品</a:t>
            </a:r>
            <a:r>
              <a:rPr lang="zh-CN" altLang="en-US" sz="1200" dirty="0">
                <a:latin typeface="+mn-ea"/>
              </a:rPr>
              <a:t>（商品发布，改变商品状态），查看购买意向并</a:t>
            </a:r>
            <a:r>
              <a:rPr lang="zh-CN" altLang="en-US" sz="1200" b="1" dirty="0">
                <a:latin typeface="+mn-ea"/>
              </a:rPr>
              <a:t>选择买家</a:t>
            </a:r>
            <a:r>
              <a:rPr lang="zh-CN" altLang="en-US" sz="1200" dirty="0">
                <a:latin typeface="+mn-ea"/>
              </a:rPr>
              <a:t>，查看商品历史</a:t>
            </a:r>
            <a:r>
              <a:rPr lang="zh-CN" altLang="en-US" sz="1200" b="1" dirty="0">
                <a:latin typeface="+mn-ea"/>
              </a:rPr>
              <a:t>订单</a:t>
            </a:r>
            <a:r>
              <a:rPr lang="zh-CN" altLang="en-US" sz="1200" dirty="0">
                <a:latin typeface="+mn-ea"/>
              </a:rPr>
              <a:t>。可</a:t>
            </a:r>
            <a:r>
              <a:rPr lang="zh-CN" altLang="en-US" sz="1200" b="1" dirty="0">
                <a:latin typeface="+mn-ea"/>
              </a:rPr>
              <a:t>登录</a:t>
            </a:r>
            <a:r>
              <a:rPr lang="zh-CN" altLang="en-US" sz="1200" dirty="0">
                <a:latin typeface="+mn-ea"/>
              </a:rPr>
              <a:t>，重置修改密码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7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:a16="http://schemas.microsoft.com/office/drawing/2014/main"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 animBg="1"/>
      <p:bldP spid="91" grpId="0" animBg="1"/>
      <p:bldP spid="92" grpId="0" animBg="1"/>
      <p:bldP spid="94" grpId="0"/>
      <p:bldP spid="95" grpId="0"/>
      <p:bldP spid="100" grpId="0"/>
      <p:bldP spid="101" grpId="0"/>
      <p:bldP spid="102" grpId="0"/>
      <p:bldP spid="10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7BBB9-00BB-C734-437A-18EA1A9B7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8D0300-1B76-AD01-1426-24A449E77D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86994EB-C6B9-0276-0FC7-CEE37FC51D4C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7D5E250-8486-67A0-917E-39793D10E99E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7B4D511-749A-EF28-B26D-F14147C31C4A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C7F921-71EF-0169-F3A2-82175167B9D5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A111919-CC1C-2D0A-EA8A-6F9A7A5AF656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F76226F-77D1-FC63-FFF1-142A922ED89D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3A309F6-C6CA-2BEC-1ABA-7735620C1723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D400B9-9981-97FC-9E8E-6C53035E576C}"/>
              </a:ext>
            </a:extLst>
          </p:cNvPr>
          <p:cNvGrpSpPr/>
          <p:nvPr/>
        </p:nvGrpSpPr>
        <p:grpSpPr>
          <a:xfrm>
            <a:off x="447368" y="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080365F-28E2-2E7B-F460-942C4D6E8E81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CB19E2F-FF25-10B8-77B7-E09CBDA44CF7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5211E52-CBB7-CD52-EEBD-914F3DD6B57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58A86FF3-99F0-7517-4735-2FFA5CBFD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6B6DBAA2-8ADB-7926-4FD8-BD06236DC0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F9D0C2B-5919-26E0-D586-B206E43EBE9D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9A04AAAD-3FFA-ACAF-3631-F88C56A0B3B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5B530145-224A-315F-0540-840B60B45F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3FBD10FE-7A9E-E9F9-0968-B650DCBB9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1453EB2-12EB-52FC-06D9-F826AE8D78EA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92114B24-32EB-6DE6-7B5E-4B5DCF71498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683290E5-ACB6-F84D-D2E6-8908A340A6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670A7725-2BA1-071E-29E1-85F537ABF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E17577F-E2A6-E5A4-DEE1-D348E5037744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5F6C5E40-F84F-0912-554F-3B4D609F3E2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DDD9A021-6EC0-04BB-33C6-FBA6FEC7E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B3120AE0-E3FB-A9BD-4C37-0AF77FC99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48B9FBA-5C1C-8E9C-9335-4A548C9F748C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0B130E63-97F8-8DB2-7FCA-CFD35C6AB78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703647C3-E147-3B94-C3E0-E93A782D0B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41340018-8889-DFD6-CBE8-7272C5803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F9EABF7-4B42-125B-D72D-7836EC80F39A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165BFE4-EDA7-3EEC-2A20-15B9C648C22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D01575CF-4AF8-6408-C734-1CD4E5711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6BE13A3C-C4AE-5F8A-F7DB-2027B541E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03BE5CB-FFFA-3E08-453A-1E5164CCB859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1D07F358-BE2F-E4BB-A681-E35A881E7E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3BCCC01D-35C8-0CFE-506F-825C84EED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D31BF198-F1BB-EEBF-3B99-145085FC13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7A726B1-E733-A463-43E5-8DB6E9F65C2D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C807C6A-D921-83ED-F686-5FD6F7EC287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08D5BD04-80EB-7B0C-BBA0-2676CF0BCC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584F7E55-5B7F-C4AA-E7BE-30C1944E5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917FC61-7DA7-4804-6865-7017C5456C7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C67EA69-D132-82A0-B52C-295E3AE3251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AE7C8BCF-5C1E-5B53-CA66-50D9E2F9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EEE839A7-0C47-F627-B63A-0090B98B2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9559038-DC52-1C2C-262A-BA81371C468C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06798EED-F4AA-285F-79D0-9AE9F5CE5E7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D05AFC5-3C3E-A9DA-E97E-75F50ECD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08715FBC-002A-7148-2F14-3E7603371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0BC86CE-26B0-6676-193D-811C800BD65D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91FECD66-B15A-A906-B468-A1A9374431A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B056C1B3-DA32-ADD1-13D0-86671F20F3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7EFB151E-1D8E-7A9D-3CEB-698FDAFA9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965368B-67E0-20C1-78EA-56BC373F0196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57C10229-0970-523A-E52C-56F287D5CE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42B83A2E-8CC2-B913-98BE-C6CFBE002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BBA2BDA4-5600-7BFC-04DB-4B3B918AD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A0516D7-217F-1EC5-A8BD-9A5F84E2889D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D5F50249-A7A4-A9FF-0479-D620D1EBDA6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52C36DB0-8F23-AD84-91DA-73C118B8C8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46A547DE-80F4-CDEA-3158-DAD2E8F10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A753951-4C4B-8435-FC0A-E3F6E2A56B6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990C2690-3CE7-A2E2-FC7B-712D5439C7C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8319293A-2C58-70A6-83F9-F75891475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72C52C7-CE07-A3BB-B05E-C353A9EC9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0984635-416C-C907-6621-B6292920F7BD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0D3B9FBA-5D80-26B8-A23B-A19B0906AEB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B43328E4-1A2F-AD58-8620-C9F0F1B13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5AC38349-6743-F485-22F1-298FDB0035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4410CB0-9D00-4DFC-F13B-821A1500241E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3FD6E7F7-7F80-470B-042D-8FC631618DB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1940104-38A2-A560-57D9-424B0D9AF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A9F839C6-295E-3A8E-5636-A3B3F0D944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DA810E5-E11F-4AC6-C968-208384730D07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7D11792-F69F-7F6B-3DDF-22233545C48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D03F2D6D-C90E-9AEA-AF4C-B9C971089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69F24576-B6F4-AE87-FB5E-F64C46A27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76ACD31-F613-8FB1-DC04-CFEF7D7E2C8F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56936274-F001-33C2-C8B0-AA9DAFD136F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432E8D1-5DBE-C356-E422-62AE0730E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4F9E32A7-4DCD-3083-A03F-CC9EC24B2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5F82435-5CCC-4092-C8E6-CB1E6E5052BE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23A61C3-7141-0187-E891-1E1A2FE787BA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05D451E-E253-4397-173B-0702D0EE60EB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56CEE44-E053-3762-9E42-5390BBF94987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1B39FD02-CCC2-1A3B-0C5B-58F5B6C640DC}"/>
              </a:ext>
            </a:extLst>
          </p:cNvPr>
          <p:cNvSpPr txBox="1"/>
          <p:nvPr/>
        </p:nvSpPr>
        <p:spPr>
          <a:xfrm>
            <a:off x="1521721" y="1276350"/>
            <a:ext cx="369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开发实现任务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柳薇</a:t>
            </a:r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31575EC3-7F57-CDCC-E596-DEC5FD78AAA3}"/>
              </a:ext>
            </a:extLst>
          </p:cNvPr>
          <p:cNvSpPr/>
          <p:nvPr/>
        </p:nvSpPr>
        <p:spPr>
          <a:xfrm rot="18955818">
            <a:off x="10646933" y="1202870"/>
            <a:ext cx="1048409" cy="566057"/>
          </a:xfrm>
          <a:prstGeom prst="rightArrow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161E134-2410-75B1-CEEC-63DBFC8B04A6}"/>
              </a:ext>
            </a:extLst>
          </p:cNvPr>
          <p:cNvSpPr txBox="1"/>
          <p:nvPr/>
        </p:nvSpPr>
        <p:spPr>
          <a:xfrm>
            <a:off x="1128712" y="2210743"/>
            <a:ext cx="4618164" cy="3193567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前端</a:t>
            </a:r>
            <a:br>
              <a:rPr lang="en-US" altLang="zh-CN" sz="2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页面布局与整体设计。</a:t>
            </a:r>
            <a:r>
              <a:rPr lang="zh-CN" altLang="en-US" sz="1400" dirty="0">
                <a:latin typeface="+mn-ea"/>
              </a:rPr>
              <a:t>确定主页与后台的主要布局与色彩搭配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br>
              <a:rPr lang="en-US" altLang="zh-CN" sz="1400" dirty="0">
                <a:latin typeface="+mn-ea"/>
              </a:rPr>
            </a:br>
            <a:endParaRPr lang="en-US" altLang="zh-CN" sz="1400" dirty="0">
              <a:latin typeface="+mn-e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D747EF0-A0F3-699F-0BB8-B7AABA5ED7EA}"/>
              </a:ext>
            </a:extLst>
          </p:cNvPr>
          <p:cNvSpPr txBox="1"/>
          <p:nvPr/>
        </p:nvSpPr>
        <p:spPr>
          <a:xfrm>
            <a:off x="5746876" y="2207993"/>
            <a:ext cx="5198769" cy="3193567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</a:t>
            </a:r>
            <a:br>
              <a:rPr lang="en-US" altLang="zh-CN" sz="1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页面交互功能实现，</a:t>
            </a:r>
            <a:r>
              <a:rPr lang="zh-CN" altLang="en-US" sz="1400" dirty="0">
                <a:latin typeface="+mn-ea"/>
              </a:rPr>
              <a:t>完成内容包括：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首页</a:t>
            </a:r>
            <a:r>
              <a:rPr lang="zh-CN" altLang="en-US" sz="1400" dirty="0">
                <a:latin typeface="+mn-ea"/>
              </a:rPr>
              <a:t>（筛选，搜索，浏览商品，进入商品详情页，进入注册登录与后台）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商品详情页</a:t>
            </a:r>
            <a:r>
              <a:rPr lang="zh-CN" altLang="en-US" sz="1400" dirty="0">
                <a:latin typeface="+mn-ea"/>
              </a:rPr>
              <a:t>（详情展示，购买，购物车，收藏）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登录注册</a:t>
            </a:r>
            <a:r>
              <a:rPr lang="zh-CN" altLang="en-US" sz="1400" dirty="0">
                <a:latin typeface="+mn-ea"/>
              </a:rPr>
              <a:t>与验证问题重置密码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购物车</a:t>
            </a:r>
            <a:r>
              <a:rPr lang="zh-CN" altLang="en-US" sz="1400" dirty="0">
                <a:latin typeface="+mn-ea"/>
              </a:rPr>
              <a:t>（结算，移出，转收藏）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收藏</a:t>
            </a:r>
            <a:r>
              <a:rPr lang="zh-CN" altLang="en-US" sz="1400" dirty="0">
                <a:latin typeface="+mn-ea"/>
              </a:rPr>
              <a:t>（加入，取消）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</p:txBody>
      </p:sp>
      <p:pic>
        <p:nvPicPr>
          <p:cNvPr id="91" name="图片 90" descr="图示&#10;&#10;描述已自动生成">
            <a:extLst>
              <a:ext uri="{FF2B5EF4-FFF2-40B4-BE49-F238E27FC236}">
                <a16:creationId xmlns:a16="http://schemas.microsoft.com/office/drawing/2014/main" id="{237AB61A-5B34-980A-2C10-75F32E1A59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/>
          <a:stretch/>
        </p:blipFill>
        <p:spPr>
          <a:xfrm>
            <a:off x="1246355" y="3667878"/>
            <a:ext cx="2246404" cy="1246612"/>
          </a:xfrm>
          <a:prstGeom prst="rect">
            <a:avLst/>
          </a:prstGeom>
        </p:spPr>
      </p:pic>
      <p:pic>
        <p:nvPicPr>
          <p:cNvPr id="95" name="图片 94" descr="图形用户界面, 文本&#10;&#10;描述已自动生成">
            <a:extLst>
              <a:ext uri="{FF2B5EF4-FFF2-40B4-BE49-F238E27FC236}">
                <a16:creationId xmlns:a16="http://schemas.microsoft.com/office/drawing/2014/main" id="{F755E5F0-4782-958A-96B1-336506586D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37" y="3636779"/>
            <a:ext cx="2174361" cy="13088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87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2" grpId="0" animBg="1"/>
      <p:bldP spid="94" grpId="0" animBg="1"/>
      <p:bldP spid="8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422C2-EF90-4491-79FF-79FA12C8B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00F6168-A1B5-2602-E851-871FEC85E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3E7FF66-FDF8-512A-BF21-56D1DB614EE7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8C77830-CA7E-D002-7B6E-4C638CB46B1A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6D3638A-3A74-6E79-6CE3-793BB3F7C221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5401B1-F986-83B8-B400-022D317C2EC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5CACE1-8A21-A923-8715-DFC75F499137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65CD93DA-0E83-4BE8-82F9-E8EF0D686A9C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735389-86F3-84CD-86BD-AFBD39C07F34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DD6C2D9-7E62-4BCB-DD33-F267AC62BEBF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3F49109-9242-6ED8-527C-036F524CADA1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7507946-7B96-5046-E091-F66C8E7D4DCE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E607A58B-826A-9BB1-084B-6698BB4D288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8BFAFD55-5E64-9DD6-A9C1-E4B820D9F0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0F65FB97-ED81-9380-D7DB-A15D62382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EF5B0BE-F3F3-947C-3B49-48B0DBCAA07A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DF9DAED6-7CA4-0B7F-6CB5-5E3FD09E117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ADF0E52-FA0D-C2E6-BE0B-03BED6261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A133C7F9-B2B0-42C1-38F9-C99706F83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6463BC1-E68D-5616-8385-AEA05A5017E6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1FCA6682-76F9-0579-FD98-8B8390ED3CD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480058EA-6412-B970-1C86-8BC1EA99C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69A2F2FF-54D6-69F2-6898-77036675AD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E4C0A0E-FF87-EB7E-54A7-84C47112FFC8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A5ACE208-0713-1EFD-400F-C87E92779A5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7DC3A20E-4284-455B-6ED4-754967FC1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A42D4BC0-992B-7688-9AFE-E47FA8DD0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138C34D-3EA5-87FB-9A40-C246A7CACBBB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094C6A8A-900E-E479-C454-4D1545B9DED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3C355653-67B8-FAD2-88FE-A27A42A67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ECA3CAB8-5549-1D93-53E3-DEC0FC71A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3830FD8-16EC-41DB-0FAD-34C6A5383D1C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E43244D5-1A6F-FFE3-E19C-11E133AB963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F2E45B2-4F35-9560-0648-CD5920EB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B1F81D9-06C6-E71D-6ABC-4558AEAE9F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A988F96-D7CD-4A55-EBEC-E22A5FEFCF60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1B1C7606-E73A-2C8D-2DB1-AF73578517F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C0218B7B-104C-03BD-9B59-B586FF4A3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C6B8A610-4991-92F1-F1F4-B9225EF6F0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FF291A2-F105-FF0B-2997-625F9CDC926F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0E3EA07-9E55-0E6F-F584-94C638A81A8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0DB17D5A-01BA-F6A0-EA9D-CFC4E325C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E58D96D-4A2A-CB5B-E054-5340D132B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153C832-EE8A-25D3-82F3-21199E2A05B7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960DFB1-A1DD-64E4-225B-251E9526124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8B6518DA-920F-47CB-99C9-F2F73FE91C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9593F03D-402C-FB5A-026D-2C40B5F91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BA5B43A-DCA3-5FB7-D379-3CD56016709D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3139E8B8-6BA9-EB9A-E432-0A7F9F3CFA4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128E4FA-A284-361B-BFA4-B6A2AF767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0C37EBF6-2F81-F31D-BB92-36D4AB58FD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B1B3833-82B9-2C04-903F-29DF76D9270A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46CB45A-1DB9-91E7-272D-6B386CEBE0E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15CDAFFF-F844-36CB-4919-68C69D4EE4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F090B21-6356-576A-23C8-2DA05F3793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0353255-C993-8FF4-5C17-C557D7312466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0E759AA-5AE1-AEF2-FC64-64E0ACEA222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EB4DF5FE-F87B-E385-6692-5FF137BC1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E1B5112F-2938-F1B7-E157-AAF01F54F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0A1DD7C-596B-9A29-04E7-0CA6B19FFB83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35DBEF6-2862-AE7F-F965-6FEE5D475B3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1E57091-99D0-8C9D-9E22-ED135FEB3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51D1D861-CF1B-556D-9330-12D2E6B51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E2D3324-047C-8582-9966-D8036CB0EA13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A6C78E65-2E85-590A-CB79-F3906322C16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D9D67C7C-55E9-9A36-74E7-478249EA1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C68A40EB-ED5D-A2B0-204B-4F67DB12E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57E6190-C5F4-59F6-2BE9-64BFF4EC1BA0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68E1550A-A625-3554-B6CD-42F99E16064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6473E8F6-8106-B40F-7667-56C0847CF7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57EA970F-6893-B407-C789-C828EEF91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85E155D-0F26-8F8D-C57B-5C9BA6190435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DCF569D6-024A-8A19-C4BA-C1795B947AB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500A608-557C-FF42-08D5-9A516CEFA9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9EC06766-CD27-3B99-D1DB-5D837AF0D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7AEE9D-AE06-605A-5F05-A3A025B39D08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B3CF3738-4F2F-7880-6F66-463CE170E33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85CED4C-D448-35FE-AC76-FCEABD3BE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AC2EB884-F4EF-83DA-98E7-00647FBC4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F53614D-80BA-3656-B4AB-50736E10B5B1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141824A-383C-EA8B-4A64-1B83A7788E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7CDF2A2D-AC3E-B10A-3A6F-C1F3DBFEC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01563635-B4B1-8613-00AE-B0241B140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2632932B-11C5-C232-08BB-A04C0D32DC4A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21E711E1-7214-CA52-6010-35F2B5506808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9017891-35BE-3698-B5ED-1AFAB2CD1D3F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1F2E2A3-99E2-79A3-28F9-AA8CB5EF52B2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7099D9A1-01C7-B073-9973-9ED75A1EEA7C}"/>
              </a:ext>
            </a:extLst>
          </p:cNvPr>
          <p:cNvSpPr txBox="1"/>
          <p:nvPr/>
        </p:nvSpPr>
        <p:spPr>
          <a:xfrm>
            <a:off x="1521721" y="1276350"/>
            <a:ext cx="4574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开发实现任务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杨糖糖</a:t>
            </a:r>
          </a:p>
        </p:txBody>
      </p:sp>
      <p:sp>
        <p:nvSpPr>
          <p:cNvPr id="104" name="箭头: 右 103">
            <a:extLst>
              <a:ext uri="{FF2B5EF4-FFF2-40B4-BE49-F238E27FC236}">
                <a16:creationId xmlns:a16="http://schemas.microsoft.com/office/drawing/2014/main" id="{0CC847A0-6192-1192-C829-1E4E16554548}"/>
              </a:ext>
            </a:extLst>
          </p:cNvPr>
          <p:cNvSpPr/>
          <p:nvPr/>
        </p:nvSpPr>
        <p:spPr>
          <a:xfrm rot="18955818">
            <a:off x="10651850" y="863733"/>
            <a:ext cx="1048409" cy="566057"/>
          </a:xfrm>
          <a:prstGeom prst="rightArrow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EA7B703-E076-B1F4-80D6-9CAC32F63208}"/>
              </a:ext>
            </a:extLst>
          </p:cNvPr>
          <p:cNvSpPr txBox="1"/>
          <p:nvPr/>
        </p:nvSpPr>
        <p:spPr>
          <a:xfrm>
            <a:off x="1431376" y="2207994"/>
            <a:ext cx="9048319" cy="3516732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后端</a:t>
            </a:r>
            <a:endParaRPr lang="en-US" altLang="zh-CN" sz="2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br>
              <a:rPr lang="en-US" altLang="zh-CN" sz="1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功能实现，接口设计</a:t>
            </a:r>
            <a:r>
              <a:rPr lang="zh-CN" altLang="en-US" sz="1400" dirty="0">
                <a:latin typeface="+mn-ea"/>
              </a:rPr>
              <a:t>，完成内容包括：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商品</a:t>
            </a:r>
            <a:r>
              <a:rPr lang="zh-CN" altLang="en-US" sz="1400" dirty="0">
                <a:latin typeface="+mn-ea"/>
              </a:rPr>
              <a:t>（发布与获取）：</a:t>
            </a:r>
            <a:r>
              <a:rPr lang="en-US" altLang="zh-CN" sz="1400" dirty="0">
                <a:latin typeface="+mn-ea"/>
              </a:rPr>
              <a:t>8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订单</a:t>
            </a:r>
            <a:r>
              <a:rPr lang="zh-CN" altLang="en-US" sz="1400" dirty="0">
                <a:latin typeface="+mn-ea"/>
              </a:rPr>
              <a:t>（创建、获取与变更）：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       7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r>
              <a:rPr lang="zh-CN" altLang="en-US" sz="1400" dirty="0">
                <a:latin typeface="+mn-ea"/>
              </a:rPr>
              <a:t>（</a:t>
            </a:r>
            <a:r>
              <a:rPr lang="en-US" altLang="zh-CN" sz="1400" dirty="0">
                <a:latin typeface="+mn-ea"/>
              </a:rPr>
              <a:t>A</a:t>
            </a:r>
            <a:r>
              <a:rPr lang="zh-CN" altLang="en-US" sz="1400" dirty="0">
                <a:latin typeface="+mn-ea"/>
              </a:rPr>
              <a:t>版</a:t>
            </a:r>
            <a:r>
              <a:rPr lang="en-US" altLang="zh-CN" sz="1400" dirty="0">
                <a:latin typeface="+mn-ea"/>
              </a:rPr>
              <a:t>5, B</a:t>
            </a:r>
            <a:r>
              <a:rPr lang="zh-CN" altLang="en-US" sz="1400" dirty="0">
                <a:latin typeface="+mn-ea"/>
              </a:rPr>
              <a:t>版</a:t>
            </a:r>
            <a:r>
              <a:rPr lang="en-US" altLang="zh-CN" sz="1400" dirty="0">
                <a:latin typeface="+mn-ea"/>
              </a:rPr>
              <a:t>5+2</a:t>
            </a:r>
            <a:r>
              <a:rPr lang="zh-CN" altLang="en-US" sz="1400" dirty="0">
                <a:latin typeface="+mn-ea"/>
              </a:rPr>
              <a:t>）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分类</a:t>
            </a:r>
            <a:r>
              <a:rPr lang="zh-CN" altLang="en-US" sz="1400" dirty="0">
                <a:latin typeface="+mn-ea"/>
              </a:rPr>
              <a:t>（获取）：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70C67225-A688-61D6-46C0-E28FF2505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429" y="2988069"/>
            <a:ext cx="1831919" cy="1696035"/>
          </a:xfrm>
          <a:prstGeom prst="rect">
            <a:avLst/>
          </a:prstGeom>
        </p:spPr>
      </p:pic>
      <p:pic>
        <p:nvPicPr>
          <p:cNvPr id="91" name="图片 90" descr="图形用户界面, 应用程序&#10;&#10;描述已自动生成">
            <a:extLst>
              <a:ext uri="{FF2B5EF4-FFF2-40B4-BE49-F238E27FC236}">
                <a16:creationId xmlns:a16="http://schemas.microsoft.com/office/drawing/2014/main" id="{97401C54-2870-99C7-5AAB-88D9750E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98" y="2988069"/>
            <a:ext cx="1910841" cy="2134331"/>
          </a:xfrm>
          <a:prstGeom prst="rect">
            <a:avLst/>
          </a:prstGeom>
        </p:spPr>
      </p:pic>
      <p:pic>
        <p:nvPicPr>
          <p:cNvPr id="93" name="图片 92" descr="图形用户界面, 文本, 应用程序&#10;&#10;描述已自动生成">
            <a:extLst>
              <a:ext uri="{FF2B5EF4-FFF2-40B4-BE49-F238E27FC236}">
                <a16:creationId xmlns:a16="http://schemas.microsoft.com/office/drawing/2014/main" id="{8626C279-502E-66EE-1BEE-3588039CA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219" y="2952467"/>
            <a:ext cx="1877438" cy="1627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14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4" grpId="0" animBg="1"/>
      <p:bldP spid="9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D59C8-D27D-51B6-84E0-553322AD9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B2FB07-0C5E-8B10-9C19-0E91EB4696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4EFF3E2-EB32-CA1A-872E-697DF11B4185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EE36A31-57FA-FD1E-ED36-97B7CE9BDA90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FAEACDD-33D2-0818-900D-F3F59F1CC365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144271-BD26-5F43-7FD8-D2519953C98B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81342A1-1ADC-4830-46F7-E9699888C564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F6A4193-E174-9D21-574A-B799B4200135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149C92A-C38C-E6B3-FC43-81DD7FC979CE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8091B22-8F54-2F51-4EB8-71F0631CA10C}"/>
              </a:ext>
            </a:extLst>
          </p:cNvPr>
          <p:cNvGrpSpPr/>
          <p:nvPr/>
        </p:nvGrpSpPr>
        <p:grpSpPr>
          <a:xfrm>
            <a:off x="319992" y="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417C919-BE1B-831E-220E-0EB49F41F853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8B62C98-1F2D-4EEF-870D-FF1E610534D6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940F2BE9-4558-773B-E7E5-3D6CCA69BDB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F8716B95-5111-56E5-676E-8527AA756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52CB44A-D65A-680D-F78B-3C1E16ADF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E2A34EB-AA8C-60E0-DD17-6CB485798052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5AB9031D-F420-C827-4D90-E8EB1C31469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A898AB91-EEAF-7491-E3DB-DD56B0FDD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C7873478-7858-18DE-8455-4DFE84E8C6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A0838A0-1733-2AB9-7400-279907BF424F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D7EED0E-F2D2-7889-015E-95EB2F05179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5B5BF9E4-D02F-9A72-FADC-C470B18AF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2CB26B8B-60D2-F5B8-34BA-0AD211798E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E138A52-C0B7-2E52-499D-44A9ED0FF1D5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5E6568E0-E227-1ADA-7882-3A0B01C878C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5803B524-D48A-3385-FC46-8FC8A69811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C3E1CFFC-B7D8-A7AB-3B8E-044C3108F5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E9D96F5-68BA-4EE1-5BEE-9A6304D15358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B13BC791-0130-B8B0-A519-3B7C198AF65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3CC263CB-B6EF-4256-2A8B-FDF7AE558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4BBF35A3-D6A4-5AF5-C50B-E5D86CD9A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9A1D951-36B7-7E3B-AF0A-B0435EB0F084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D0492527-3900-E6A6-D5C1-381E93E337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148EE71-ACD5-925C-CBB6-84D7660CF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E20E04B3-B7C2-C1EE-19C8-8BBA4A586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6D6CE25-13C8-AC7E-14F0-CD04C209F3B8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6C2BF788-1BB9-8D96-6D95-B9586F1CD1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0CBD9592-63A9-AA45-0B57-602BF3319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8CBBA35D-0317-0674-93B1-90DABA6C1D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BE9A4D8-4E57-28BC-BCD2-34B01A0F24AB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80674013-EE15-325B-DF6E-40415B2F97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1332E992-8566-E337-C50F-FE1BF1C069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FBCDBAF7-D88A-BCA2-604B-21FFA08F57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EE59948-DD31-7F6A-CE8B-029AE84A24DB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2C95443B-A17F-698A-13C6-00B0A66D34F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8F4C8C32-8C98-D85B-FCFE-95086F79E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6692C713-60F8-F21E-E066-C968CAA1F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426336D-E853-D629-3479-EAE6B5AABDFC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25D290A8-5E49-2070-7DAA-7863FD88408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FB60CA3B-62E7-C257-4C55-80B86DE3FB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DFE4CF80-FAAC-4C64-2C57-AB001CA7F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77B2D1A-005C-D2B6-6C2C-EB409CFCBDCD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441D9C38-E542-9462-AF87-988292CF14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E781E2BC-6B38-5ABF-0D52-62E6D7591E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1C29E629-46DB-6ADC-0912-4303E2A8B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479BB44-E4CE-F0F8-D23C-AB5119972DC1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2228AC-F541-3FB1-27AF-CCAE01EF0D0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993871B-8750-800D-5E93-9596AC6FB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6B6C300D-2883-B746-0C66-4E2996208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7DB4A10-59BA-B5D7-45B3-131DCAB8F9AC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CA83B81-BDCC-4FE8-1E5F-753AA3D00F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04792536-CE99-1B6A-F495-90842ECBC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9763A14A-DEEE-2B3F-4AD3-D4DD247B0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472E0C3-690B-6AE1-5EBB-ED6D40DAC110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67407F2E-D17D-215C-CA74-86CA13C6C61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3C59210E-A92E-0303-5A90-E554F74F7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B9482C0C-4371-3674-ED9F-ABF0B2BD5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A9B88D4-64E4-E28B-DD0E-AA8112488D28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6309F2B3-ACF7-8132-4D67-FBD9C38BB5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B3FD9070-0643-3C6F-45D9-132827467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FFDB8572-1161-0CA3-38FC-30B7809FF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EF69538-8EF7-ED4F-2D1B-E3C212641558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7606CD7-03C4-AE9A-939F-06D8CDC7B4F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8BD3F7E6-A546-C2B0-FAF6-DBC1FB292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56EC331-ABE0-BA63-5E0B-E4258E1F6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A26D173-7393-8738-6F9C-E5C7029CF760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E1EDAEBD-2C67-24D1-F568-A4F41FCA24C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6D8287CB-0A82-4754-CE95-0505CE414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C698F2F-ABE6-61E3-9C84-630A4962E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D66A76-C5EF-3431-2D17-10BD13DCE9B5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84215CAD-6702-D382-1A67-2179B778339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89666235-FA59-D00C-5BB0-821F56B51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4F6104EB-4F3A-FFF4-149E-B63D76FE1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C112371-DEAC-F33B-B0C3-0E00D80F98F5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E4B3181-C1F9-93E6-2DB5-E527E046BF92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7DA0EC5-D3C0-918B-7AF3-5EAF7F00DBAA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BB5B5BD-B805-7474-ED8C-4EDA53360047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8C7C84C2-E66D-C6DC-95C0-86EF476D3243}"/>
              </a:ext>
            </a:extLst>
          </p:cNvPr>
          <p:cNvSpPr txBox="1"/>
          <p:nvPr/>
        </p:nvSpPr>
        <p:spPr>
          <a:xfrm>
            <a:off x="1521721" y="1276350"/>
            <a:ext cx="4317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开发实现任务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李梦娇</a:t>
            </a:r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EFC713C4-8E64-E08B-4582-F33E362152CA}"/>
              </a:ext>
            </a:extLst>
          </p:cNvPr>
          <p:cNvSpPr/>
          <p:nvPr/>
        </p:nvSpPr>
        <p:spPr>
          <a:xfrm rot="18955818">
            <a:off x="10526731" y="918578"/>
            <a:ext cx="1048409" cy="566057"/>
          </a:xfrm>
          <a:prstGeom prst="rightArrow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2B66C5E-45B2-D74E-B662-4AD9B511FC4E}"/>
              </a:ext>
            </a:extLst>
          </p:cNvPr>
          <p:cNvSpPr txBox="1"/>
          <p:nvPr/>
        </p:nvSpPr>
        <p:spPr>
          <a:xfrm>
            <a:off x="1118217" y="2425931"/>
            <a:ext cx="8931609" cy="3193567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前端</a:t>
            </a:r>
            <a:br>
              <a:rPr lang="en-US" altLang="zh-CN" sz="2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页面交互功能实现，</a:t>
            </a:r>
            <a:r>
              <a:rPr lang="zh-CN" altLang="en-US" sz="1400" dirty="0">
                <a:latin typeface="+mn-ea"/>
              </a:rPr>
              <a:t>完成内容包括：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查看商品</a:t>
            </a:r>
            <a:r>
              <a:rPr lang="zh-CN" altLang="en-US" sz="1400" dirty="0">
                <a:latin typeface="+mn-ea"/>
              </a:rPr>
              <a:t>（查看商品列表，改变状态）</a:t>
            </a: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发布商品</a:t>
            </a: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个人信息修改</a:t>
            </a: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订单状态变更</a:t>
            </a: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查看客户</a:t>
            </a:r>
            <a:r>
              <a:rPr lang="zh-CN" altLang="en-US" sz="1400" dirty="0">
                <a:latin typeface="+mn-ea"/>
              </a:rPr>
              <a:t>（客户列表与其购买信息）</a:t>
            </a: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</p:txBody>
      </p:sp>
      <p:pic>
        <p:nvPicPr>
          <p:cNvPr id="91" name="图片 90" descr="图形用户界面&#10;&#10;中度可信度描述已自动生成">
            <a:extLst>
              <a:ext uri="{FF2B5EF4-FFF2-40B4-BE49-F238E27FC236}">
                <a16:creationId xmlns:a16="http://schemas.microsoft.com/office/drawing/2014/main" id="{F74279FE-9332-51A3-0737-4F5B2B9BB4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24" y="2879111"/>
            <a:ext cx="4585695" cy="2287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52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3" grpId="0" animBg="1"/>
      <p:bldP spid="9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78744-E66A-A001-8E09-DA5BD9C4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07828C2-DD98-B588-AEC8-BAC6B74987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D74C712-0000-00A8-2D33-705D5A76C840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0B2A643-0BD4-22EE-A0C9-D342D288B330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E29B170-987E-0494-3A44-FD179D36533A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E1A702-8E6D-4449-5BCA-840D26FB7BFF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25BEF5-ACC1-D96B-441E-A888CF2DE101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BB7B9EF-60C8-BEDD-C542-4560A26CE88A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0B3399F-FA2A-F1F2-A960-B859D3014857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B141160-170D-9388-CF5C-26F4AA63047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A95AAB3-8C45-366A-F031-CCE94521BB30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D4B3C12-333D-0E2A-E331-E6E233953B03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009406A5-89B7-6E92-E2D5-EA8AB25A216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E80A0A1D-65CA-480A-85E9-FD3BDB4D5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88DDF328-2C29-386D-2D51-EBD41196E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D62004B-CBCB-A17B-3F61-DA8202552C25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42197ACF-B142-BD45-40B7-DE7BF9D7926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33AC6F67-D4B6-2C29-ED4F-E350E75776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570072C-2811-E5FE-9352-6BE418D9B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3A48000-B438-D836-6DBA-9F6BAD938E54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CA4F34B0-213C-5578-B4AC-AB1E5DA8088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52EC50D4-C1C7-A8B8-2DFD-3446ABD0F0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21269C23-7CE1-3FB2-F54A-DA9F1B135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0BC98AC-226E-6AB7-5FD2-031AA7D3ED1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D49F5479-F18B-100B-E86E-478234C011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3783A98C-8906-4EEF-0746-22C332CA3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4026160E-060D-6D77-2EA5-4745CB4EE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1452F97-1AB6-31E2-2020-3AEB6D01B83C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F60B787-17FB-97F8-2BD3-25949A0013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411C4B9E-EE48-1F1C-F650-26BE05C0D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C4A704A9-9743-8BC0-E2E3-ECF72F04F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23DBBD1-1F8D-AC94-551E-79DEDE0DA846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C0805DDD-93B7-C629-43B8-0B1025C357D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36BFA707-6ABC-6622-96C8-23D913F1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1C0A546-DBF7-E540-A260-2350D7A91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232D32A-435C-715B-7E7A-13B630431743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755167AB-D841-B564-4C75-B8D22CB0FB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8F6BD0C3-510D-4B1E-712A-5FD4CCF3A1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A54ECC47-A498-4FB3-939C-E6FE186A07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BFDBD01-4BF0-E471-7628-D83A4058FD9E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906299E-4E04-48F4-4F43-F66B206C0C2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957822F-191C-715D-44F1-C5789ACEC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BE0D574F-26B4-1E8A-907F-002D42FAE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CBBC8AC-E906-EEAA-1115-168466DFBF3D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92525B7E-C7F2-1BD2-EA67-4428E8095D3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F6511F98-5151-11CC-6088-483037E19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2318E516-4E34-DF1C-7723-8985EAB695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4ECE7B4-C08C-7379-9595-4B686D74A0CE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305C321B-9F13-BFF7-3992-2C83EA5773A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2424794A-2765-B1AC-38A1-63A2189BB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3514375-0B65-E248-642D-3BEFBCCD1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53BAE1E-DFA3-C6CF-9C3E-88BF427D2D3C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6AAE39A5-4E78-A0F2-3880-F2AFB0FCA2C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C5C10677-4F63-4CFA-FFE0-99E07829E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728E3458-8698-62A1-C5B1-DEC2ED1DA9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D6EC334-25C0-08B0-B2F1-67260164E20F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680A6572-5AF1-9461-CB7A-6871DD3A69A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E3EA24E-D408-23F2-DDEC-778526CE1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BBA55932-5891-D990-1BE9-3CD6AF49D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C9375E7-8DEE-622E-56B0-C3C720BA3335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58B9293-0D9C-9BCE-63F1-0D46721CC66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DAD00B60-CAE8-9DBA-C203-15C3BE246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316A2FB-F384-2E77-B702-E2B5DDEA2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7A28427-0C28-ECD6-FEA5-CDF9091A5562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461C060C-D190-E8E7-6983-59819C8CA0A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889C8C7-A103-11FB-2622-F04FB1C45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C90CD2A7-CD82-D8C5-ECC9-66F69CA0B7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2F86714-EBB8-FB88-BD4A-F9612190D546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A6D90A7-633B-49A1-3EAE-7663E9B2FC9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5D7532AB-3130-F3B5-D020-28B76AD0F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2FB42EE-015F-0625-01BB-55B6D930A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5358F68-48E6-497F-25A7-E3D6CDD2EDC1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77C4A59F-2B11-C45E-1504-830D4822957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BC3923EF-ECB1-F336-81CD-23DB6A54F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AC7C8B2A-9341-6C14-52D4-A38ACEF39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CDA72A0-EE70-4F1E-2B7A-1BC54B25913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AA0EC63-E74B-79B1-711F-45501421730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4670A513-B8B8-C969-87F2-A89706F9E6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36074CD9-541A-BE46-8C3E-F340B070D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E83E9F4-0B54-B621-664A-02041D975BAF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8FFD225-EBC2-669F-37CA-A3B3F95403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F405C30F-BC01-8739-40DE-AAAD4DCBAC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6C87CFE2-4179-EE40-25C2-6B013F79F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A6D1862-477D-77B0-563D-20237897A598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C2B02E1E-F9E1-7E6F-EE58-03C2482C72EA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CEC5D4D-3EB3-B15C-BE16-48EF566E0EE2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D33D1D9-3461-65F8-B176-75761AB82722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7BDB87A1-3DD6-0D4B-F852-DFBA90E8CDD4}"/>
              </a:ext>
            </a:extLst>
          </p:cNvPr>
          <p:cNvSpPr txBox="1"/>
          <p:nvPr/>
        </p:nvSpPr>
        <p:spPr>
          <a:xfrm>
            <a:off x="1521721" y="1276350"/>
            <a:ext cx="4403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开发实现任务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管彤婕</a:t>
            </a:r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F631E5D8-3179-E932-D496-0E18BFB2D1B4}"/>
              </a:ext>
            </a:extLst>
          </p:cNvPr>
          <p:cNvSpPr/>
          <p:nvPr/>
        </p:nvSpPr>
        <p:spPr>
          <a:xfrm rot="18955818">
            <a:off x="10642019" y="907683"/>
            <a:ext cx="1048409" cy="566057"/>
          </a:xfrm>
          <a:prstGeom prst="rightArrow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2FA62254-5F26-8DF8-D01F-CBA8A5E36D0D}"/>
              </a:ext>
            </a:extLst>
          </p:cNvPr>
          <p:cNvSpPr txBox="1"/>
          <p:nvPr/>
        </p:nvSpPr>
        <p:spPr>
          <a:xfrm>
            <a:off x="1544921" y="2475009"/>
            <a:ext cx="8726035" cy="3193567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后端</a:t>
            </a:r>
            <a:br>
              <a:rPr lang="en-US" altLang="zh-CN" sz="2400" dirty="0">
                <a:latin typeface="+mn-ea"/>
              </a:rPr>
            </a:br>
            <a:r>
              <a:rPr lang="zh-CN" altLang="en-US" sz="1400" b="1" dirty="0">
                <a:latin typeface="+mn-ea"/>
              </a:rPr>
              <a:t>功能实现，接口设计</a:t>
            </a:r>
            <a:r>
              <a:rPr lang="zh-CN" altLang="en-US" sz="1400" dirty="0">
                <a:latin typeface="+mn-ea"/>
              </a:rPr>
              <a:t>，完成内容包括：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用户</a:t>
            </a:r>
            <a:r>
              <a:rPr lang="zh-CN" altLang="en-US" sz="1400" dirty="0">
                <a:latin typeface="+mn-ea"/>
              </a:rPr>
              <a:t>（注册登录获取）：</a:t>
            </a:r>
            <a:r>
              <a:rPr lang="en-US" altLang="zh-CN" sz="1400" dirty="0">
                <a:latin typeface="+mn-ea"/>
              </a:rPr>
              <a:t>10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收藏</a:t>
            </a:r>
            <a:r>
              <a:rPr lang="zh-CN" altLang="en-US" sz="1400" dirty="0">
                <a:latin typeface="+mn-ea"/>
              </a:rPr>
              <a:t>（添加取消）：</a:t>
            </a:r>
            <a:r>
              <a:rPr lang="en-US" altLang="zh-CN" sz="1400" dirty="0">
                <a:latin typeface="+mn-ea"/>
              </a:rPr>
              <a:t>4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FFCA25"/>
                </a:solidFill>
                <a:latin typeface="+mn-ea"/>
              </a:rPr>
              <a:t>购物车</a:t>
            </a:r>
            <a:r>
              <a:rPr lang="zh-CN" altLang="en-US" sz="1400" dirty="0">
                <a:latin typeface="+mn-ea"/>
              </a:rPr>
              <a:t>（添加取消）：</a:t>
            </a:r>
            <a:r>
              <a:rPr lang="en-US" altLang="zh-CN" sz="1400" dirty="0">
                <a:latin typeface="+mn-ea"/>
              </a:rPr>
              <a:t>5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 err="1">
                <a:latin typeface="+mn-ea"/>
              </a:rPr>
              <a:t>api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</p:txBody>
      </p:sp>
      <p:pic>
        <p:nvPicPr>
          <p:cNvPr id="91" name="图片 90" descr="图形用户界面&#10;&#10;中度可信度描述已自动生成">
            <a:extLst>
              <a:ext uri="{FF2B5EF4-FFF2-40B4-BE49-F238E27FC236}">
                <a16:creationId xmlns:a16="http://schemas.microsoft.com/office/drawing/2014/main" id="{C950BD2E-A073-EDB5-3409-8E9502B52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47" y="2673425"/>
            <a:ext cx="1814128" cy="2795022"/>
          </a:xfrm>
          <a:prstGeom prst="rect">
            <a:avLst/>
          </a:prstGeom>
        </p:spPr>
      </p:pic>
      <p:pic>
        <p:nvPicPr>
          <p:cNvPr id="93" name="图片 92" descr="图形用户界面, 应用程序&#10;&#10;描述已自动生成">
            <a:extLst>
              <a:ext uri="{FF2B5EF4-FFF2-40B4-BE49-F238E27FC236}">
                <a16:creationId xmlns:a16="http://schemas.microsoft.com/office/drawing/2014/main" id="{4AB8AD1D-CE8D-93B6-09FE-828497659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50" y="2686851"/>
            <a:ext cx="2188519" cy="1460641"/>
          </a:xfrm>
          <a:prstGeom prst="rect">
            <a:avLst/>
          </a:prstGeom>
        </p:spPr>
      </p:pic>
      <p:pic>
        <p:nvPicPr>
          <p:cNvPr id="95" name="图片 94" descr="图形用户界面, 应用程序, Teams&#10;&#10;描述已自动生成">
            <a:extLst>
              <a:ext uri="{FF2B5EF4-FFF2-40B4-BE49-F238E27FC236}">
                <a16:creationId xmlns:a16="http://schemas.microsoft.com/office/drawing/2014/main" id="{0C955843-217A-2B67-9FA9-E6BABBE47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33" y="4012079"/>
            <a:ext cx="2058636" cy="16245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28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3" grpId="0" animBg="1"/>
      <p:bldP spid="8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D4EE5-9265-9317-8716-44AF5B50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C44D8D-9112-A84A-10D7-68F6E71736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A948216-530F-3417-A5D0-13E271EB3263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F2989DA-3703-CDC4-9FB7-AB4B07588B59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1260CDC-0404-F89B-6345-7A7E743AE65E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138E2-CD28-C3BA-E7E9-00DCDF50341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59CA70B-D258-84E0-2286-596B81B09213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55F837E-F784-A109-B347-74B8BEED31A9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1949256-87A7-D187-01AE-C706717B6749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6501148-34C1-ABAC-FFEC-B9926D640334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FAA0806-B12F-3033-B7FB-B9B7EDD99DAB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16567F3-4E9F-EFA9-5F67-5F81E914A414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6CB063B9-25E3-7A98-1528-AE7C3396069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CEC59294-1B62-C472-5995-D36051E81B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7FD1B471-61A5-C6C5-9D77-5B6E45C13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0670226-C9BA-7DB9-772B-B8472F225C97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B47130D9-3C51-D01A-6743-5FF70A9134F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D115AED7-61B3-C8CA-DDAA-E11504D19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8C941897-58AA-D13E-2673-5B3C626C2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A394434-38A1-83EB-C81D-94F5A0E9B963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B0B92B92-FDA6-D39E-B46E-684F71A4E59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C8727D5B-119D-578B-9DC9-EB55F44E19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65A45E5C-81E8-D69B-8E68-16F46E5280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00C9B3A-C9FC-D753-CBA7-BE01A4474C77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50527A8C-9ECF-FD0F-8D8C-EE57C611369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9A317AC3-8C7F-1848-335B-4B65E7018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1CB090A1-7529-6837-8044-820BD9219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A5F019F-F9CA-D117-992B-62042A186A40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41945DD8-0560-6A3D-EB8E-F8F40D11395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0D8FA29F-DE7A-A4BE-1179-248E57957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2CAB74EF-C8D4-5339-6301-974AA00BE9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37A3256-5B89-85F6-0BFF-54E393BD7A08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BCD806A-853A-7344-C9FB-04069017163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DC98C92D-18D4-6709-8698-43DBC8BC4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30010917-841C-E77B-4EA1-DC9CB7EA0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B13BFDC-44EE-0423-5A5E-983900CE4826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36B6F5F8-4424-80AD-EFBB-7EA86285395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2A85E98D-7DB0-C959-60B0-1B95D7284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8F88B58-3046-D0F9-7337-7EB4AA85F3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581D135-AA97-913B-D1FB-7BA56CE32573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14AE06C6-1E9D-DF11-3E5D-C237EEEFC13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BCEDA5B6-5809-A080-2F74-4DDBCBE16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E2B90603-BFD3-C1A5-ADCD-5047614AA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13ACF89-8F56-C656-4575-B1AF69B006D7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81740B42-6D79-DACF-D0F4-AD16C45A1A2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B9854DB-DC1A-A40F-C82D-EAFD00A41A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CCC002D-5E58-76C7-B27D-FFD523B93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3435702-D044-87A8-6D66-C06E60211224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C84EFE8E-57DD-4250-BB41-A8A4A58D642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539227A-81EC-BA31-1189-3A3054F70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395298D5-0529-F95F-BD2E-8334DCA73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08BDF7A-DC42-6721-5819-58B43D63FE52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1D6C0709-A6AC-B275-8046-382E0BCBDA7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F3AAB3C4-5918-3B72-EE1E-115AED6C0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F98A8559-20FD-F874-8385-972AD4D37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D0A0AE5-417C-3884-741A-BBF9CF9FFB99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619BAEE2-4BD5-7D9D-622C-551C6E8EBCC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578D6BA-742D-2656-6414-7F8FF04B2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2CBFBEBC-6598-EB12-3935-07BDAD06F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2514AC3-ECC1-C894-46C4-D722617707F6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3EC3A288-5D2C-EE66-E266-0DDA8B2B969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3D3F1766-A73A-AD76-3272-1F62832331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8D243BC1-9329-959F-A942-30259C29F2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BA156FB-07A6-25E3-7DCF-BB9018ACD67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9B60E11-1C66-800B-F6B1-C9ED2D179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D4BB3234-6C12-E08F-2860-8FE1E7D9E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693FDB50-04A0-23D0-4FE2-FEA981116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595230-7D26-5822-FD47-06CD8678896F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C631759-44C2-5A02-90E8-9E0BC0DC49F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CE527EC3-453E-077A-FB99-985996E3B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DA6D24D4-9F48-2BD1-FA26-264880C7E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B5BFC73-55E4-EEC5-75BE-DDA295819BE4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624B9E91-3881-6014-08CE-641964B6E57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00176D23-F1DD-7702-D720-92BC34A9E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B8040DE-7EFA-40BE-1776-A81B60A2C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F736B67-D66C-B731-CAB9-CCCECFE08F84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6E27497-2EAF-02EE-DE04-1AF2B50A8C3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040E6AE0-E63C-D8F4-085B-E6BB9231B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F14ECD81-08B8-FEBC-9630-1B69FE9011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75BC17A-19C1-1949-CCAA-53F996C0BBE0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C4BA78F-47A8-2D60-194D-69DD550616D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D529C5C-E4DE-C505-2434-30534A575B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EA7E9EA3-4A17-479E-635C-F81556AE1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74837C7-DC58-B34D-2039-128DB6B4947A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4EC2CCC-AAC1-68FE-F077-971B93DCCCD1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27D0DBC-199D-E853-9660-4A75895B932E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21C85C9-97C6-A97B-3415-54DB40F75C73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A7070A57-1E5C-D19D-8045-A442B8A74A3E}"/>
              </a:ext>
            </a:extLst>
          </p:cNvPr>
          <p:cNvSpPr txBox="1"/>
          <p:nvPr/>
        </p:nvSpPr>
        <p:spPr>
          <a:xfrm>
            <a:off x="1521721" y="1276350"/>
            <a:ext cx="4403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开发实现任务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张娅妮</a:t>
            </a:r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E0C76DC3-5ABB-3011-8433-EAD383C7FE41}"/>
              </a:ext>
            </a:extLst>
          </p:cNvPr>
          <p:cNvSpPr/>
          <p:nvPr/>
        </p:nvSpPr>
        <p:spPr>
          <a:xfrm rot="18955818">
            <a:off x="10698000" y="815282"/>
            <a:ext cx="1048409" cy="566057"/>
          </a:xfrm>
          <a:prstGeom prst="rightArrow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7CC7749-AEE7-DF2A-E28F-D2CA142B98B7}"/>
              </a:ext>
            </a:extLst>
          </p:cNvPr>
          <p:cNvSpPr txBox="1"/>
          <p:nvPr/>
        </p:nvSpPr>
        <p:spPr>
          <a:xfrm>
            <a:off x="1630649" y="2360203"/>
            <a:ext cx="8674898" cy="3055067"/>
          </a:xfrm>
          <a:prstGeom prst="rect">
            <a:avLst/>
          </a:prstGeom>
          <a:noFill/>
          <a:ln w="57150">
            <a:solidFill>
              <a:srgbClr val="3C4353"/>
            </a:solidFill>
          </a:ln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测试自动化代码</a:t>
            </a:r>
            <a:br>
              <a:rPr lang="en-US" altLang="zh-CN" sz="1400" dirty="0">
                <a:latin typeface="+mn-ea"/>
              </a:rPr>
            </a:br>
            <a:r>
              <a:rPr lang="en-US" altLang="zh-CN" sz="800" dirty="0">
                <a:latin typeface="+mn-ea"/>
              </a:rPr>
              <a:t> </a:t>
            </a:r>
            <a:br>
              <a:rPr lang="en-US" altLang="zh-CN" sz="1400" dirty="0">
                <a:latin typeface="+mn-ea"/>
              </a:rPr>
            </a:b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基线：</a:t>
            </a:r>
            <a:r>
              <a:rPr lang="en-US" altLang="zh-CN" sz="1400" dirty="0">
                <a:latin typeface="+mn-ea"/>
              </a:rPr>
              <a:t>8</a:t>
            </a:r>
            <a:r>
              <a:rPr lang="zh-CN" altLang="en-US" sz="1400" dirty="0">
                <a:latin typeface="+mn-ea"/>
              </a:rPr>
              <a:t>个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A</a:t>
            </a:r>
            <a:r>
              <a:rPr lang="zh-CN" altLang="en-US" sz="1400" dirty="0">
                <a:latin typeface="+mn-ea"/>
              </a:rPr>
              <a:t>版：</a:t>
            </a:r>
            <a:r>
              <a:rPr lang="en-US" altLang="zh-CN" sz="1400" dirty="0">
                <a:latin typeface="+mn-ea"/>
              </a:rPr>
              <a:t>9</a:t>
            </a:r>
            <a:r>
              <a:rPr lang="zh-CN" altLang="en-US" sz="1400" dirty="0">
                <a:latin typeface="+mn-ea"/>
              </a:rPr>
              <a:t>个</a:t>
            </a: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zh-CN" altLang="en-US" sz="1400" dirty="0">
              <a:latin typeface="+mn-ea"/>
            </a:endParaRPr>
          </a:p>
        </p:txBody>
      </p:sp>
      <p:pic>
        <p:nvPicPr>
          <p:cNvPr id="91" name="图片 90" descr="图形用户界面, 文本, 应用程序&#10;&#10;中度可信度描述已自动生成">
            <a:extLst>
              <a:ext uri="{FF2B5EF4-FFF2-40B4-BE49-F238E27FC236}">
                <a16:creationId xmlns:a16="http://schemas.microsoft.com/office/drawing/2014/main" id="{0D3BE907-7B2B-7F9B-513E-3B3C8127D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19" y="2999239"/>
            <a:ext cx="3043067" cy="2072814"/>
          </a:xfrm>
          <a:prstGeom prst="rect">
            <a:avLst/>
          </a:prstGeom>
        </p:spPr>
      </p:pic>
      <p:pic>
        <p:nvPicPr>
          <p:cNvPr id="93" name="图片 92" descr="文本&#10;&#10;描述已自动生成">
            <a:extLst>
              <a:ext uri="{FF2B5EF4-FFF2-40B4-BE49-F238E27FC236}">
                <a16:creationId xmlns:a16="http://schemas.microsoft.com/office/drawing/2014/main" id="{73293078-2108-E919-4C63-7A14E35D8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85" y="2829053"/>
            <a:ext cx="2954460" cy="24131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39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3" grpId="0" animBg="1"/>
      <p:bldP spid="9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6940846-CB84-438A-B766-8D6AEE8DEF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D425DC-228F-4143-B038-055AAE5A729E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5190B52-73A7-479B-A0F6-8EE10ED27C44}"/>
              </a:ext>
            </a:extLst>
          </p:cNvPr>
          <p:cNvSpPr/>
          <p:nvPr/>
        </p:nvSpPr>
        <p:spPr>
          <a:xfrm>
            <a:off x="8251724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B9A63B-44E9-4B47-9E2C-E74185C7DD8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D16A0F2-0294-4314-B42A-D43F4575A368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F4B6215-B30A-4147-B73A-D9EF624432DA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9745EDA-D66C-4E63-8607-590AB9EA724E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D61107EF-E920-49EC-B8A3-711290630A9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4EDEF8A-9296-4852-B604-7F8BBB166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D2D6A89-F58E-4AFC-9F58-ADF449ED1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904B833-ADEA-40FF-B9DF-C31AD74BBF2C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AC35100-6A4D-4718-B8BE-8AC23F6E5BC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53E5C20A-8435-425D-9C21-D1FD62E55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BD2E5E6-674F-46D9-8CC5-8980419A7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80237BA-2040-4161-B674-DD20FFF06D46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FDDD45B-5EFB-4218-8606-7CF58BD4B80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C1989880-4A56-41B1-B8FE-B6AFF7C73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C8AC4D6-655C-4EAF-B603-B3F2F9FAB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0D8388C-5756-4293-8FAD-BE55A8781D1E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C8AA2A2-3CA0-48CA-9AEE-45E7223A058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2F1598F-0E12-48E9-B6E2-ACBC18B663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01ABDB1-05AA-425E-8486-97541A801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83FAD72-D88D-4196-BBB0-AD3FB43D2AF8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314A071-F430-4117-A827-AC551654F1E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5C8D2DD-06B5-4B97-A213-9FBD25DA0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FFB70976-71B0-4381-BFC5-EFEFA78E4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397F894-1558-4784-BD33-7C3E575FBA84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8DFFDE89-26D0-42AA-892A-1A0C9EA1A5C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C79D527-630F-4ADD-952E-3E5CA95EB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90A98DF-F44E-4B79-A9D8-E03FD748D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8E4C2E5-309E-47DA-9672-47357C11B3B1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08B328BC-6779-4EC7-A414-D4685312BA9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1B9EEA63-4DC8-49B0-9359-A7AD4E7A0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A156318C-1809-46D4-948D-96265FF78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5FAB49D0-4E15-4D77-9560-72819169E0B8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B2EFDB4B-F4CC-4B98-850E-E68901E9562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52DDD5F9-7130-4687-AFB5-83C4DE852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0AF6BFE-DBE3-4EB2-8B94-40540B0AF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89E915B-01BD-4D0D-855B-6F03C16B6DA3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DFA8689-0342-426C-AB7F-0AA3713F3EE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4768FE72-309C-4C69-9F12-B031DF1C1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948B788-4415-4496-956D-AD60701ED4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722BA5E-CD4A-4537-934F-118E13339E87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D1AED697-3B1A-4600-BB13-6EB51CE5261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24CE02B5-958E-4A34-9675-156EE6407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6666DC90-84DD-4D43-AEBF-E12638DDB1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2EB93A3-693B-4F0B-AAE2-46E209D52DFB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2242B86-3AE8-4F94-92C1-D3AD7B07138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2DCDE973-43EB-4DFB-84A8-6D7254A04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01051C41-AD6D-4D8E-94EA-152D317C0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48FD474-B911-4091-A5EC-40E23F599592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C95CD935-F2C5-41A6-8446-DF2CC86860F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BBD23AE9-6337-4268-8B4E-483FEAF06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E3A213F6-7A9B-4487-81AE-598DF044A6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57AF21F-7850-4ADA-A8FB-DB2835394CAA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26E42FCC-AA8D-4064-9FDA-905DA3949EF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33919EEA-3D23-403E-9AED-9EF225BC0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C9FDF166-664D-4FED-B4A1-45EF6E87C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A5A045B-32BD-411A-AA8F-0B28C8003A65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7036A21-96D7-413C-9876-CC17E299E2E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5F95A935-FD11-426A-9CE5-B58B2D845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DB4FB4EB-C77E-4812-A966-CC6259CCC6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6FCF9E0-4E9C-46D1-A233-CFE5238FEE53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C2EAAAD8-4E7E-4F72-8F9E-5410085D91D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A71F113C-4604-41FD-9C58-041C489C3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2AA64B65-DCEF-4998-B793-5CDFBBF62A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D55A958-6E38-46FB-9F53-889D3A2F9EF1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61355383-6FE7-463B-A738-AAF89DA630C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D600149-9808-490F-ABA1-9A3422A75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C3C2B56-5E71-4BC1-B572-2802E7ABC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4F0B1CA4-E611-4027-8F3F-82E86286DAE1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C0E5E31-61CD-4D77-BFA7-595E6C5E07F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1B17E2A3-0CE2-45EF-8623-5F663F66C7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67242A2B-4480-4E3A-91CA-79FF0696B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AAB6C8D-9BEF-4C43-AC05-11F73FE04ED7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36F7648A-EED6-441B-B288-7CECB77DC3F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915A2574-AA12-4A1E-AD59-DF6C2CE3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9717E7E0-E14E-44AA-997E-321A92972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AEA67E4-D8BF-4AB8-A0FA-03F893425A2D}"/>
              </a:ext>
            </a:extLst>
          </p:cNvPr>
          <p:cNvSpPr txBox="1"/>
          <p:nvPr/>
        </p:nvSpPr>
        <p:spPr>
          <a:xfrm>
            <a:off x="3959134" y="1377110"/>
            <a:ext cx="1033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39404F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2</a:t>
            </a:r>
            <a:endParaRPr lang="zh-CN" altLang="en-US" sz="9600" b="1" dirty="0">
              <a:solidFill>
                <a:srgbClr val="39404F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FA1612C-E1A2-4AA7-937F-F459B0A72E6D}"/>
              </a:ext>
            </a:extLst>
          </p:cNvPr>
          <p:cNvSpPr txBox="1"/>
          <p:nvPr/>
        </p:nvSpPr>
        <p:spPr>
          <a:xfrm>
            <a:off x="4779067" y="1377110"/>
            <a:ext cx="1033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39404F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0</a:t>
            </a:r>
            <a:endParaRPr lang="zh-CN" altLang="en-US" sz="9600" b="1" dirty="0">
              <a:solidFill>
                <a:srgbClr val="39404F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319D994-4301-47C3-916B-2566D0C1E0A1}"/>
              </a:ext>
            </a:extLst>
          </p:cNvPr>
          <p:cNvSpPr txBox="1"/>
          <p:nvPr/>
        </p:nvSpPr>
        <p:spPr>
          <a:xfrm>
            <a:off x="5599000" y="1377110"/>
            <a:ext cx="1033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CA25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2</a:t>
            </a:r>
            <a:endParaRPr lang="zh-CN" altLang="en-US" sz="9600" b="1" dirty="0">
              <a:solidFill>
                <a:srgbClr val="FFCA25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6CDF7BD-46DC-494B-96AF-ECC60AF4A3CE}"/>
              </a:ext>
            </a:extLst>
          </p:cNvPr>
          <p:cNvSpPr txBox="1"/>
          <p:nvPr/>
        </p:nvSpPr>
        <p:spPr>
          <a:xfrm>
            <a:off x="6418933" y="1377110"/>
            <a:ext cx="1033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CA25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5</a:t>
            </a:r>
            <a:endParaRPr lang="zh-CN" altLang="en-US" sz="9600" b="1" dirty="0">
              <a:solidFill>
                <a:srgbClr val="FFCA25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9404385-AC93-405F-A553-BEE1D3257D1B}"/>
              </a:ext>
            </a:extLst>
          </p:cNvPr>
          <p:cNvSpPr txBox="1"/>
          <p:nvPr/>
        </p:nvSpPr>
        <p:spPr>
          <a:xfrm>
            <a:off x="4712980" y="2672220"/>
            <a:ext cx="1253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PROJECT   </a:t>
            </a:r>
            <a:endParaRPr lang="zh-CN" altLang="en-US" sz="20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767950B-EFD0-4D11-BBF5-B6DABAD262CA}"/>
              </a:ext>
            </a:extLst>
          </p:cNvPr>
          <p:cNvSpPr txBox="1"/>
          <p:nvPr/>
        </p:nvSpPr>
        <p:spPr>
          <a:xfrm>
            <a:off x="5972839" y="2672220"/>
            <a:ext cx="125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r>
              <a:rPr lang="en-US" altLang="zh-CN" dirty="0"/>
              <a:t>REPORT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B3DFC01-8597-43A6-BEBE-D3BD068CD93A}"/>
              </a:ext>
            </a:extLst>
          </p:cNvPr>
          <p:cNvGrpSpPr/>
          <p:nvPr/>
        </p:nvGrpSpPr>
        <p:grpSpPr>
          <a:xfrm>
            <a:off x="4172101" y="1659910"/>
            <a:ext cx="5045318" cy="1980701"/>
            <a:chOff x="1535733" y="1647870"/>
            <a:chExt cx="5045318" cy="1980701"/>
          </a:xfrm>
        </p:grpSpPr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AFBFB6B4-FCB0-4987-B60D-5CD543932766}"/>
                </a:ext>
              </a:extLst>
            </p:cNvPr>
            <p:cNvCxnSpPr>
              <a:cxnSpLocks/>
            </p:cNvCxnSpPr>
            <p:nvPr/>
          </p:nvCxnSpPr>
          <p:spPr>
            <a:xfrm>
              <a:off x="1535733" y="3180668"/>
              <a:ext cx="634947" cy="0"/>
            </a:xfrm>
            <a:prstGeom prst="line">
              <a:avLst/>
            </a:prstGeom>
            <a:ln w="22225" cap="rnd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1000">
                    <a:srgbClr val="39404F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ADC4E4F-E48E-469C-AECA-6851391D632C}"/>
                </a:ext>
              </a:extLst>
            </p:cNvPr>
            <p:cNvCxnSpPr/>
            <p:nvPr/>
          </p:nvCxnSpPr>
          <p:spPr>
            <a:xfrm flipV="1">
              <a:off x="2018558" y="2860235"/>
              <a:ext cx="579381" cy="768336"/>
            </a:xfrm>
            <a:prstGeom prst="line">
              <a:avLst/>
            </a:prstGeom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D5F4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DE6B1E7D-C4E7-46BC-B619-C3F3CF28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601961" y="2860235"/>
              <a:ext cx="360671" cy="568765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347D66D1-4AC7-43C7-88C6-A4DFD77EF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2632" y="3019256"/>
              <a:ext cx="496853" cy="409744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08B29F82-71E1-4D0D-879B-B16C542F62BD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40" y="3016812"/>
              <a:ext cx="387910" cy="588798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6F15A063-DF6A-4EF7-AD7C-E0A0D0769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5749" y="2641198"/>
              <a:ext cx="1149481" cy="939762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8B5D7748-5E0D-4C56-A33C-E07DB2B2E373}"/>
                </a:ext>
              </a:extLst>
            </p:cNvPr>
            <p:cNvCxnSpPr>
              <a:cxnSpLocks/>
            </p:cNvCxnSpPr>
            <p:nvPr/>
          </p:nvCxnSpPr>
          <p:spPr>
            <a:xfrm>
              <a:off x="2850161" y="3180668"/>
              <a:ext cx="388165" cy="0"/>
            </a:xfrm>
            <a:prstGeom prst="line">
              <a:avLst/>
            </a:prstGeom>
            <a:ln w="22225" cap="rnd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1000">
                    <a:srgbClr val="39404F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4C9774F3-6799-4E75-8DD9-FB85A666C6AA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66" y="3180668"/>
              <a:ext cx="924209" cy="0"/>
            </a:xfrm>
            <a:prstGeom prst="line">
              <a:avLst/>
            </a:prstGeom>
            <a:ln w="22225" cap="rnd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1000">
                    <a:srgbClr val="39404F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B1320771-373C-44E1-AF7F-1A2DDCA20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0017370">
              <a:off x="4502030" y="1647870"/>
              <a:ext cx="2079021" cy="1027987"/>
            </a:xfrm>
            <a:prstGeom prst="rect">
              <a:avLst/>
            </a:prstGeom>
          </p:spPr>
        </p:pic>
      </p:grpSp>
      <p:sp>
        <p:nvSpPr>
          <p:cNvPr id="147" name="菱形 146">
            <a:extLst>
              <a:ext uri="{FF2B5EF4-FFF2-40B4-BE49-F238E27FC236}">
                <a16:creationId xmlns:a16="http://schemas.microsoft.com/office/drawing/2014/main" id="{3FF95739-F584-4B09-889E-B51203B4348B}"/>
              </a:ext>
            </a:extLst>
          </p:cNvPr>
          <p:cNvSpPr/>
          <p:nvPr/>
        </p:nvSpPr>
        <p:spPr>
          <a:xfrm>
            <a:off x="5125551" y="5408270"/>
            <a:ext cx="258584" cy="258584"/>
          </a:xfrm>
          <a:prstGeom prst="diamond">
            <a:avLst/>
          </a:prstGeom>
          <a:solidFill>
            <a:srgbClr val="39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00CCCCAE-6243-47F8-93CE-C9A0D187DF28}"/>
              </a:ext>
            </a:extLst>
          </p:cNvPr>
          <p:cNvSpPr txBox="1"/>
          <p:nvPr/>
        </p:nvSpPr>
        <p:spPr>
          <a:xfrm>
            <a:off x="5395355" y="5360699"/>
            <a:ext cx="231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汇报人：柳薇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782782-EC24-4C73-8135-8EFAF416DA83}"/>
              </a:ext>
            </a:extLst>
          </p:cNvPr>
          <p:cNvSpPr txBox="1"/>
          <p:nvPr/>
        </p:nvSpPr>
        <p:spPr>
          <a:xfrm>
            <a:off x="2470379" y="3628430"/>
            <a:ext cx="7251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solidFill>
                  <a:srgbClr val="3C4353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THANKS</a:t>
            </a:r>
            <a:endParaRPr lang="zh-CN" altLang="en-US" sz="9600" dirty="0">
              <a:solidFill>
                <a:srgbClr val="3C4353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2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/>
      <p:bldP spid="116" grpId="0"/>
      <p:bldP spid="117" grpId="0"/>
      <p:bldP spid="147" grpId="0" animBg="1"/>
      <p:bldP spid="14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47846-9154-74AF-1D95-7D8A1C65C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C5C60E-D26A-2A5F-BAA4-4A557366E9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059EBA0-F2B1-CA35-B6B9-D0DFD570A36E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1898DE49-86A3-5624-2DA9-928A1522E534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0E08DD1E-50B1-512F-D4A3-CA9E122AA564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6AA5E98-4C5E-C7E7-D34C-B95448BFBCD2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5D9D08A-2CAC-B2A2-E1DB-4098AEE295A0}"/>
              </a:ext>
            </a:extLst>
          </p:cNvPr>
          <p:cNvGrpSpPr/>
          <p:nvPr/>
        </p:nvGrpSpPr>
        <p:grpSpPr>
          <a:xfrm>
            <a:off x="10051027" y="5869460"/>
            <a:ext cx="1578077" cy="825909"/>
            <a:chOff x="10051027" y="5869460"/>
            <a:chExt cx="1578077" cy="825909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98ABE02B-D0E7-38A1-D169-1D750FDF79C9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A1B2788-127A-7BC8-4961-E0192AFA675C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1A81EA-364B-CDA0-5192-7E75963201D6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9120B0A-117D-79A8-778E-9F4FE923C609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3CD407-D216-DF5A-A085-16FF6B023B46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849EDABD-51E2-0688-A2A8-EDA1F4C0E92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F02C4D08-136D-3F9D-2E78-DB2533E5B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71C0CEF8-9A51-E905-0D3F-8F7C58931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F5CF573-55D0-1F67-33D9-CAC5A792B696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D4221968-FCCA-517C-8CF4-6DE8D4D736C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0B26DEF1-E29C-238F-7F51-BE1C066916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3947C422-35A0-3075-87AC-67E30A5606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B9BFDF2-786F-D84A-7812-75760EB780A5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97AE0655-3994-A43A-BA03-1B0D520B9C0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3F9F1C85-0F56-E1BB-736A-1BBF2D277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6A2B02AD-C12D-4918-9957-A13FD5D75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CA585B1-3ABE-82F5-3018-69ECBA92B5BB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C3F31753-9F97-AF8F-E9DB-A1C18A47F0E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D615A43-3A94-D125-71DB-FA57FB874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AB342F22-091F-176A-A541-042FBE32E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4161CA3-192B-409D-C279-4340346D23FD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E48B87D7-1D79-050C-26CE-668083C62CF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2A298B5E-9652-9957-AF9B-48EF1E97F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2EAB7446-D0B5-096E-1D2E-3161237C99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78F12EA-51B1-DAC0-6536-4941950ED43F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F7FC411-BBD4-269C-6DD6-A13D1E7643B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D1AC3177-BE52-177C-44B3-0C5E175031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47C2AA37-7049-D301-A920-121A743B88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B786DCE-4168-ADA5-D9FF-1C87A1A8A321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8D2A5D1B-D94E-3274-1B25-F37DCC1211C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EFDC530-AD8D-7025-CDCF-895DA97487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6E9E83FB-E51D-B212-E8C3-70DA665B1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52D4F1B-1D21-C12D-3C3D-73C718091A97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4F4D0DDF-F742-B728-2476-1056341F510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69CBDEA-BB2E-6EE5-71D1-24A5A1A12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C62C2F49-CA26-B54D-8C2E-2A8C2D4E75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446A7AC-3E6C-42B0-7C9E-973CA1615322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D2B1A765-FF02-4742-16A4-27EF91B4A5E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02A0DE8-8FFD-6A46-A3D4-4907ED1A0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8076D84F-68BF-9D7F-17D8-BD3917D70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E42ED30-4221-3F88-FD6C-CC0DF71B8971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F90658CC-5AF3-3042-CE85-CC737760C4A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1B391AD-51F9-E2C6-B782-9BE8FC3E0A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051F7CC2-3AB2-70BE-4038-85DB0AD6C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5010F9E-5FBE-2964-FBFB-0D777C3EC2D4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88FFD703-4CE8-6176-F568-3B8853607D5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D5AC3375-F42D-9B7B-AD2C-31346B7DB1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C8127741-BF29-E595-A891-CB428BFEF5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E741811-9C44-47A1-3492-38242CF7808C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699997C4-270E-03D3-1E01-0A821004021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C8E92095-E421-6B72-F746-5D1CCD8DE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9BB4FA26-1ADE-606F-C899-F9E67669C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D829B33-9F58-F0CB-D349-677ACA1CDAB6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44386C19-C8D5-2B8F-B1FC-62B84ED07ED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A88D873E-A707-AFC3-AAE5-A0C4365110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FE18778-9C18-6DA3-B4A7-64F286502D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46C4E3B-F1CE-526C-CE4D-1770FFE10771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9B712F1-0A1B-3116-A938-9E6BE7979E5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D791885A-B5FE-8426-04E9-101AC6615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5CEC3E90-413D-DBA0-D13E-A3630E41D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771781E-025B-867B-12A3-B214C0FDC747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4B61E439-8B76-2BC7-F5EB-59FC9C3BB89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A8F27183-7495-1FB9-44B1-77DE4A3C8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2547F4A8-D258-24DE-231A-9BDF9FF9E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CE948-064B-E566-65FE-300206F43C7E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721B9BE5-AF1B-E824-3996-0EC65504863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AF9768A4-B3CE-11EB-82B3-C20751F1B3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AA3326F-2AE7-9699-EF4C-115E9748C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04F44B2-EDAA-918C-2E75-76359390DFE8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0269443-EE49-3934-11ED-AE004CCE0F7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B01DCD80-9DD6-4C74-0000-C48159E3F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24FE1DFB-46DC-F424-E675-6672700D6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7F59B7B-CA68-5501-1E2A-DA1ACAAE2144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8F622998-055E-3981-A65F-CAD4B02791E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BFE8F541-D2DE-FE1D-2360-FAD88D7F20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A5141B7E-C4E5-D1D4-7E08-43D56FC39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637221C-E4A0-F180-E9AA-1C5024436957}"/>
              </a:ext>
            </a:extLst>
          </p:cNvPr>
          <p:cNvGrpSpPr/>
          <p:nvPr/>
        </p:nvGrpSpPr>
        <p:grpSpPr>
          <a:xfrm>
            <a:off x="833435" y="853440"/>
            <a:ext cx="2194246" cy="772160"/>
            <a:chOff x="5527036" y="1799362"/>
            <a:chExt cx="3012086" cy="825909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9449125-DCEE-4C46-B7B7-9B96843E3645}"/>
                </a:ext>
              </a:extLst>
            </p:cNvPr>
            <p:cNvSpPr/>
            <p:nvPr/>
          </p:nvSpPr>
          <p:spPr>
            <a:xfrm>
              <a:off x="5576531" y="1799362"/>
              <a:ext cx="2962591" cy="825909"/>
            </a:xfrm>
            <a:prstGeom prst="rect">
              <a:avLst/>
            </a:prstGeom>
            <a:noFill/>
            <a:ln w="41275">
              <a:solidFill>
                <a:srgbClr val="3C4353">
                  <a:alpha val="9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2D226F4-EBEF-8310-2FF6-EA70DD25B52D}"/>
                </a:ext>
              </a:extLst>
            </p:cNvPr>
            <p:cNvSpPr txBox="1"/>
            <p:nvPr/>
          </p:nvSpPr>
          <p:spPr>
            <a:xfrm>
              <a:off x="5527036" y="1940472"/>
              <a:ext cx="2962591" cy="625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FFCA25"/>
                  </a:solidFill>
                  <a:latin typeface="+mn-ea"/>
                </a:rPr>
                <a:t>产品需求</a:t>
              </a:r>
              <a:r>
                <a:rPr lang="en-US" altLang="zh-CN" sz="3200" b="1" dirty="0">
                  <a:latin typeface="+mn-ea"/>
                </a:rPr>
                <a:t>  </a:t>
              </a:r>
              <a:endParaRPr lang="zh-CN" altLang="en-US" sz="3200" b="1" dirty="0">
                <a:latin typeface="+mn-ea"/>
              </a:endParaRPr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C8ECAB02-AE8A-E1C5-0F01-905C6542A1C8}"/>
              </a:ext>
            </a:extLst>
          </p:cNvPr>
          <p:cNvSpPr txBox="1"/>
          <p:nvPr/>
        </p:nvSpPr>
        <p:spPr>
          <a:xfrm>
            <a:off x="934285" y="2313721"/>
            <a:ext cx="77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A25"/>
                </a:solidFill>
                <a:latin typeface="+mn-ea"/>
              </a:rPr>
              <a:t>“</a:t>
            </a:r>
            <a:endParaRPr lang="zh-CN" altLang="en-US" sz="7200" dirty="0">
              <a:solidFill>
                <a:srgbClr val="FFCA25"/>
              </a:solidFill>
              <a:latin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609F11F-6DFB-00D1-54E6-C838F0C1B7A1}"/>
              </a:ext>
            </a:extLst>
          </p:cNvPr>
          <p:cNvSpPr txBox="1"/>
          <p:nvPr/>
        </p:nvSpPr>
        <p:spPr>
          <a:xfrm>
            <a:off x="5417797" y="5043745"/>
            <a:ext cx="75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A25"/>
                </a:solidFill>
                <a:latin typeface="+mn-ea"/>
              </a:rPr>
              <a:t>”</a:t>
            </a:r>
            <a:endParaRPr lang="zh-CN" altLang="en-US" sz="7200" dirty="0">
              <a:solidFill>
                <a:srgbClr val="FFCA25"/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06AD1F-C407-49F6-FA0D-80EA366F9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717" y="613926"/>
            <a:ext cx="5543540" cy="569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379AE5D1-B294-3EA7-3DC2-6D98D1C2593C}"/>
              </a:ext>
            </a:extLst>
          </p:cNvPr>
          <p:cNvSpPr txBox="1"/>
          <p:nvPr/>
        </p:nvSpPr>
        <p:spPr>
          <a:xfrm>
            <a:off x="1937897" y="2671967"/>
            <a:ext cx="1567609" cy="1200329"/>
          </a:xfrm>
          <a:prstGeom prst="rect">
            <a:avLst/>
          </a:prstGeom>
          <a:ln w="38100" cap="flat" cmpd="sng" algn="ctr">
            <a:solidFill>
              <a:srgbClr val="39404F"/>
            </a:solidFill>
            <a:prstDash val="solid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CA25"/>
                </a:solidFill>
              </a:rPr>
              <a:t>用户信息类</a:t>
            </a:r>
            <a:endParaRPr lang="en-US" altLang="zh-CN" dirty="0">
              <a:solidFill>
                <a:srgbClr val="FFCA25"/>
              </a:solidFill>
            </a:endParaRPr>
          </a:p>
          <a:p>
            <a:r>
              <a:rPr lang="zh-CN" altLang="en-US" dirty="0"/>
              <a:t>注册登录</a:t>
            </a:r>
            <a:endParaRPr lang="en-US" altLang="zh-CN" dirty="0"/>
          </a:p>
          <a:p>
            <a:r>
              <a:rPr lang="zh-CN" altLang="en-US" dirty="0"/>
              <a:t>查看客户信息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893C607-F9B2-6370-5365-46D5ED647293}"/>
              </a:ext>
            </a:extLst>
          </p:cNvPr>
          <p:cNvSpPr txBox="1"/>
          <p:nvPr/>
        </p:nvSpPr>
        <p:spPr>
          <a:xfrm>
            <a:off x="1934976" y="4046447"/>
            <a:ext cx="1567609" cy="1200329"/>
          </a:xfrm>
          <a:prstGeom prst="rect">
            <a:avLst/>
          </a:prstGeom>
          <a:ln w="38100" cap="flat" cmpd="sng" algn="ctr">
            <a:solidFill>
              <a:srgbClr val="39404F"/>
            </a:solidFill>
            <a:prstDash val="solid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CA25"/>
                </a:solidFill>
              </a:rPr>
              <a:t>订单管理类</a:t>
            </a:r>
            <a:endParaRPr lang="en-US" altLang="zh-CN" dirty="0">
              <a:solidFill>
                <a:srgbClr val="FFCA25"/>
              </a:solidFill>
            </a:endParaRPr>
          </a:p>
          <a:p>
            <a:r>
              <a:rPr lang="zh-CN" altLang="en-US" dirty="0"/>
              <a:t>提交购买</a:t>
            </a:r>
            <a:endParaRPr lang="en-US" altLang="zh-CN" dirty="0"/>
          </a:p>
          <a:p>
            <a:r>
              <a:rPr lang="zh-CN" altLang="en-US" dirty="0"/>
              <a:t>改变订单状态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C07D986-0329-678E-9511-E073FA57103B}"/>
              </a:ext>
            </a:extLst>
          </p:cNvPr>
          <p:cNvSpPr txBox="1"/>
          <p:nvPr/>
        </p:nvSpPr>
        <p:spPr>
          <a:xfrm>
            <a:off x="3637562" y="2665959"/>
            <a:ext cx="1567609" cy="1200329"/>
          </a:xfrm>
          <a:prstGeom prst="rect">
            <a:avLst/>
          </a:prstGeom>
          <a:ln w="38100" cap="flat" cmpd="sng" algn="ctr">
            <a:solidFill>
              <a:srgbClr val="39404F"/>
            </a:solidFill>
            <a:prstDash val="solid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CA25"/>
                </a:solidFill>
              </a:rPr>
              <a:t>商品管理类</a:t>
            </a:r>
            <a:endParaRPr lang="en-US" altLang="zh-CN" dirty="0">
              <a:solidFill>
                <a:srgbClr val="FFCA25"/>
              </a:solidFill>
            </a:endParaRPr>
          </a:p>
          <a:p>
            <a:r>
              <a:rPr lang="zh-CN" altLang="en-US" dirty="0"/>
              <a:t>商品发布</a:t>
            </a:r>
            <a:endParaRPr lang="en-US" altLang="zh-CN" dirty="0"/>
          </a:p>
          <a:p>
            <a:r>
              <a:rPr lang="zh-CN" altLang="en-US" dirty="0"/>
              <a:t>商品列表</a:t>
            </a:r>
            <a:endParaRPr lang="en-US" altLang="zh-CN" dirty="0"/>
          </a:p>
          <a:p>
            <a:r>
              <a:rPr lang="zh-CN" altLang="en-US" dirty="0"/>
              <a:t>库存变动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AF9893F-FF38-5227-CEAE-988A6D29EC3E}"/>
              </a:ext>
            </a:extLst>
          </p:cNvPr>
          <p:cNvSpPr txBox="1"/>
          <p:nvPr/>
        </p:nvSpPr>
        <p:spPr>
          <a:xfrm>
            <a:off x="3636992" y="4046446"/>
            <a:ext cx="1567609" cy="1200329"/>
          </a:xfrm>
          <a:prstGeom prst="rect">
            <a:avLst/>
          </a:prstGeom>
          <a:ln w="38100" cap="flat" cmpd="sng" algn="ctr">
            <a:solidFill>
              <a:srgbClr val="39404F"/>
            </a:solidFill>
            <a:prstDash val="solid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CA25"/>
                </a:solidFill>
              </a:rPr>
              <a:t>收藏与购物车</a:t>
            </a:r>
            <a:endParaRPr lang="en-US" altLang="zh-CN" dirty="0">
              <a:solidFill>
                <a:srgbClr val="FFCA25"/>
              </a:solidFill>
            </a:endParaRPr>
          </a:p>
          <a:p>
            <a:r>
              <a:rPr lang="zh-CN" altLang="en-US" dirty="0"/>
              <a:t>加入取消收藏</a:t>
            </a:r>
            <a:endParaRPr lang="en-US" altLang="zh-CN" dirty="0"/>
          </a:p>
          <a:p>
            <a:r>
              <a:rPr lang="zh-CN" altLang="en-US" dirty="0"/>
              <a:t>添加删除购物车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795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10051027" y="5869460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3E25340-579B-467B-9E03-A02893F7917E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B6BBF6A-3E09-41C0-B5F2-880FB169EAD3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32C8FBD-83EE-4EAB-94D6-46D9CB79423F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3FBAC6A-AD78-4460-ACA9-A89A138C6CBB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2C5FFE17-B042-47DE-9C8C-10E14EDD532A}"/>
              </a:ext>
            </a:extLst>
          </p:cNvPr>
          <p:cNvSpPr txBox="1"/>
          <p:nvPr/>
        </p:nvSpPr>
        <p:spPr>
          <a:xfrm>
            <a:off x="1521721" y="1276350"/>
            <a:ext cx="4099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项目迭代</a:t>
            </a: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93AE355B-2D24-43A7-BCE2-D816CBF89CE9}"/>
              </a:ext>
            </a:extLst>
          </p:cNvPr>
          <p:cNvCxnSpPr>
            <a:cxnSpLocks/>
          </p:cNvCxnSpPr>
          <p:nvPr/>
        </p:nvCxnSpPr>
        <p:spPr>
          <a:xfrm>
            <a:off x="2759529" y="2095492"/>
            <a:ext cx="5648632" cy="0"/>
          </a:xfrm>
          <a:prstGeom prst="line">
            <a:avLst/>
          </a:prstGeom>
          <a:ln>
            <a:solidFill>
              <a:srgbClr val="3C4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24664964-9321-430B-8B72-80E7061BCE27}"/>
              </a:ext>
            </a:extLst>
          </p:cNvPr>
          <p:cNvCxnSpPr>
            <a:cxnSpLocks/>
          </p:cNvCxnSpPr>
          <p:nvPr/>
        </p:nvCxnSpPr>
        <p:spPr>
          <a:xfrm flipH="1">
            <a:off x="4249907" y="3132758"/>
            <a:ext cx="4091860" cy="1"/>
          </a:xfrm>
          <a:prstGeom prst="line">
            <a:avLst/>
          </a:prstGeom>
          <a:ln>
            <a:solidFill>
              <a:srgbClr val="3C4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0FECB2F8-541D-4393-8C98-3846FC92BC77}"/>
              </a:ext>
            </a:extLst>
          </p:cNvPr>
          <p:cNvCxnSpPr>
            <a:cxnSpLocks/>
          </p:cNvCxnSpPr>
          <p:nvPr/>
        </p:nvCxnSpPr>
        <p:spPr>
          <a:xfrm flipH="1">
            <a:off x="4242314" y="4170024"/>
            <a:ext cx="4158254" cy="0"/>
          </a:xfrm>
          <a:prstGeom prst="line">
            <a:avLst/>
          </a:prstGeom>
          <a:ln>
            <a:solidFill>
              <a:srgbClr val="3C4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42CA757-D1A2-42CD-A063-5568629E4C5E}"/>
              </a:ext>
            </a:extLst>
          </p:cNvPr>
          <p:cNvSpPr txBox="1"/>
          <p:nvPr/>
        </p:nvSpPr>
        <p:spPr>
          <a:xfrm>
            <a:off x="3032171" y="2182396"/>
            <a:ext cx="4806485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FFCA25"/>
                </a:solidFill>
                <a:latin typeface="+mn-ea"/>
              </a:rPr>
              <a:t>1</a:t>
            </a:r>
            <a:r>
              <a:rPr lang="zh-CN" altLang="en-US" sz="1200" b="1" dirty="0">
                <a:solidFill>
                  <a:srgbClr val="FFCA25"/>
                </a:solidFill>
                <a:latin typeface="+mn-ea"/>
              </a:rPr>
              <a:t>个迭代期（</a:t>
            </a:r>
            <a:r>
              <a:rPr lang="en-US" altLang="zh-CN" sz="1200" b="1" dirty="0">
                <a:solidFill>
                  <a:srgbClr val="FFCA25"/>
                </a:solidFill>
                <a:latin typeface="+mn-ea"/>
              </a:rPr>
              <a:t>10.1-10.17</a:t>
            </a:r>
            <a:r>
              <a:rPr lang="zh-CN" altLang="en-US" sz="1200" b="1" dirty="0">
                <a:solidFill>
                  <a:srgbClr val="FFCA25"/>
                </a:solidFill>
                <a:latin typeface="+mn-ea"/>
              </a:rPr>
              <a:t>）</a:t>
            </a:r>
            <a:br>
              <a:rPr lang="en-US" altLang="zh-CN" sz="1200" dirty="0">
                <a:latin typeface="+mn-ea"/>
              </a:rPr>
            </a:br>
            <a:r>
              <a:rPr lang="zh-CN" altLang="en-US" sz="1200" dirty="0">
                <a:latin typeface="+mn-ea"/>
              </a:rPr>
              <a:t>完成功能：浏览，购买商品；商品发布，商品列表，查看选择购买人，商家登录、修改个人信息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BDEC2FD0-61C3-4445-83AE-480D6AD24E6A}"/>
              </a:ext>
            </a:extLst>
          </p:cNvPr>
          <p:cNvSpPr txBox="1"/>
          <p:nvPr/>
        </p:nvSpPr>
        <p:spPr>
          <a:xfrm>
            <a:off x="4809272" y="3217907"/>
            <a:ext cx="4806485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FFCA25"/>
                </a:solidFill>
                <a:latin typeface="+mn-ea"/>
              </a:rPr>
              <a:t>5</a:t>
            </a:r>
            <a:r>
              <a:rPr lang="zh-CN" altLang="en-US" sz="1200" b="1" dirty="0">
                <a:solidFill>
                  <a:srgbClr val="FFCA25"/>
                </a:solidFill>
                <a:latin typeface="+mn-ea"/>
              </a:rPr>
              <a:t>个迭代期（</a:t>
            </a:r>
            <a:r>
              <a:rPr lang="en-US" altLang="zh-CN" sz="1200" b="1" dirty="0">
                <a:solidFill>
                  <a:srgbClr val="FFCA25"/>
                </a:solidFill>
                <a:latin typeface="+mn-ea"/>
              </a:rPr>
              <a:t>10.17-12.19</a:t>
            </a:r>
            <a:r>
              <a:rPr lang="zh-CN" altLang="en-US" sz="1200" b="1" dirty="0">
                <a:solidFill>
                  <a:srgbClr val="FFCA25"/>
                </a:solidFill>
                <a:latin typeface="+mn-ea"/>
              </a:rPr>
              <a:t>）</a:t>
            </a:r>
            <a:endParaRPr lang="en-US" altLang="zh-CN" sz="1200" b="1" dirty="0">
              <a:solidFill>
                <a:srgbClr val="FFCA2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完成功能：多个商品浏览购买，登陆注册（角色选择），修改个人信息，买家历史下单；商品发布（多图富文本）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89F8D7D-2280-4A0D-B737-77C9CE682503}"/>
              </a:ext>
            </a:extLst>
          </p:cNvPr>
          <p:cNvSpPr txBox="1"/>
          <p:nvPr/>
        </p:nvSpPr>
        <p:spPr>
          <a:xfrm>
            <a:off x="3787601" y="4350122"/>
            <a:ext cx="480648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FFCA25"/>
                </a:solidFill>
                <a:latin typeface="+mn-ea"/>
              </a:rPr>
              <a:t>2</a:t>
            </a:r>
            <a:r>
              <a:rPr lang="zh-CN" altLang="en-US" sz="1200" b="1" dirty="0">
                <a:solidFill>
                  <a:srgbClr val="FFCA25"/>
                </a:solidFill>
                <a:latin typeface="+mn-ea"/>
              </a:rPr>
              <a:t>个迭代期（</a:t>
            </a:r>
            <a:r>
              <a:rPr lang="en-US" altLang="zh-CN" sz="1200" b="1" dirty="0">
                <a:solidFill>
                  <a:srgbClr val="FFCA25"/>
                </a:solidFill>
                <a:latin typeface="+mn-ea"/>
              </a:rPr>
              <a:t>12.13-25.1.10</a:t>
            </a:r>
            <a:r>
              <a:rPr lang="zh-CN" altLang="en-US" sz="1200" b="1" dirty="0">
                <a:solidFill>
                  <a:srgbClr val="FFCA25"/>
                </a:solidFill>
                <a:latin typeface="+mn-ea"/>
              </a:rPr>
              <a:t>）</a:t>
            </a:r>
            <a:endParaRPr lang="en-US" altLang="zh-CN" sz="1200" b="1" dirty="0">
              <a:solidFill>
                <a:srgbClr val="FFCA2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完成功能：订单多个状态，取消订单；购物车，收藏</a:t>
            </a:r>
            <a:endParaRPr lang="zh-CN" altLang="en-US" sz="1200" b="1" dirty="0">
              <a:solidFill>
                <a:srgbClr val="FFCA25"/>
              </a:solidFill>
              <a:latin typeface="+mn-ea"/>
            </a:endParaRP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367301A4-B7B1-47AD-8D24-D12FEE741305}"/>
              </a:ext>
            </a:extLst>
          </p:cNvPr>
          <p:cNvGrpSpPr/>
          <p:nvPr/>
        </p:nvGrpSpPr>
        <p:grpSpPr>
          <a:xfrm>
            <a:off x="7838656" y="2105554"/>
            <a:ext cx="1037267" cy="1037267"/>
            <a:chOff x="5521579" y="2105554"/>
            <a:chExt cx="1037267" cy="1037267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125C5DC-0B7B-4B20-BB98-9BCC52E695E8}"/>
                </a:ext>
              </a:extLst>
            </p:cNvPr>
            <p:cNvSpPr/>
            <p:nvPr/>
          </p:nvSpPr>
          <p:spPr>
            <a:xfrm>
              <a:off x="5521579" y="2105554"/>
              <a:ext cx="1037267" cy="1037267"/>
            </a:xfrm>
            <a:prstGeom prst="ellipse">
              <a:avLst/>
            </a:prstGeom>
            <a:noFill/>
            <a:ln>
              <a:solidFill>
                <a:srgbClr val="3C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68EBF493-9270-47E8-A36E-B95AE240C770}"/>
                </a:ext>
              </a:extLst>
            </p:cNvPr>
            <p:cNvSpPr txBox="1"/>
            <p:nvPr/>
          </p:nvSpPr>
          <p:spPr>
            <a:xfrm>
              <a:off x="5549598" y="2393355"/>
              <a:ext cx="981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+mn-ea"/>
                </a:rPr>
                <a:t>基线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6A1E8AC-E447-4825-BAF2-8215366FA485}"/>
              </a:ext>
            </a:extLst>
          </p:cNvPr>
          <p:cNvGrpSpPr/>
          <p:nvPr/>
        </p:nvGrpSpPr>
        <p:grpSpPr>
          <a:xfrm>
            <a:off x="3731274" y="3132758"/>
            <a:ext cx="1037266" cy="1037266"/>
            <a:chOff x="1414197" y="3132758"/>
            <a:chExt cx="1037266" cy="1037266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AF20584-0A4A-4066-87BB-380DABCD220A}"/>
                </a:ext>
              </a:extLst>
            </p:cNvPr>
            <p:cNvSpPr/>
            <p:nvPr/>
          </p:nvSpPr>
          <p:spPr>
            <a:xfrm>
              <a:off x="1414197" y="3132758"/>
              <a:ext cx="1037266" cy="1037266"/>
            </a:xfrm>
            <a:prstGeom prst="ellipse">
              <a:avLst/>
            </a:prstGeom>
            <a:noFill/>
            <a:ln>
              <a:solidFill>
                <a:srgbClr val="3C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F369A544-96D7-4FDC-8D15-E225123CDFC9}"/>
                </a:ext>
              </a:extLst>
            </p:cNvPr>
            <p:cNvSpPr txBox="1"/>
            <p:nvPr/>
          </p:nvSpPr>
          <p:spPr>
            <a:xfrm>
              <a:off x="1442216" y="3431482"/>
              <a:ext cx="981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+mn-ea"/>
                </a:rPr>
                <a:t>A</a:t>
              </a:r>
              <a:r>
                <a:rPr lang="zh-CN" altLang="en-US" sz="2400" dirty="0">
                  <a:latin typeface="+mn-ea"/>
                </a:rPr>
                <a:t>版</a:t>
              </a: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986E20A6-B120-4DEF-8016-CD23A152122D}"/>
              </a:ext>
            </a:extLst>
          </p:cNvPr>
          <p:cNvGrpSpPr/>
          <p:nvPr/>
        </p:nvGrpSpPr>
        <p:grpSpPr>
          <a:xfrm>
            <a:off x="7860616" y="4178331"/>
            <a:ext cx="1037266" cy="1037266"/>
            <a:chOff x="5543539" y="4178331"/>
            <a:chExt cx="1037266" cy="1037266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EF855DB0-71AD-4C1E-BDD3-DB464F76755F}"/>
                </a:ext>
              </a:extLst>
            </p:cNvPr>
            <p:cNvSpPr/>
            <p:nvPr/>
          </p:nvSpPr>
          <p:spPr>
            <a:xfrm>
              <a:off x="5543539" y="4178331"/>
              <a:ext cx="1037266" cy="1037266"/>
            </a:xfrm>
            <a:prstGeom prst="ellipse">
              <a:avLst/>
            </a:prstGeom>
            <a:noFill/>
            <a:ln>
              <a:solidFill>
                <a:srgbClr val="3C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2F83884C-01F2-48D5-8187-0BB10512AAB5}"/>
                </a:ext>
              </a:extLst>
            </p:cNvPr>
            <p:cNvSpPr txBox="1"/>
            <p:nvPr/>
          </p:nvSpPr>
          <p:spPr>
            <a:xfrm>
              <a:off x="5591961" y="4469235"/>
              <a:ext cx="981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+mn-ea"/>
                </a:rPr>
                <a:t>B</a:t>
              </a:r>
              <a:r>
                <a:rPr lang="zh-CN" altLang="en-US" sz="2400" dirty="0">
                  <a:latin typeface="+mn-ea"/>
                </a:rPr>
                <a:t>版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47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:a16="http://schemas.microsoft.com/office/drawing/2014/main"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13" grpId="0"/>
      <p:bldP spid="114" grpId="0"/>
      <p:bldP spid="1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2FD1A8-6E7F-417C-8E9C-04276A85BA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C05BC5A-F078-4CE9-8496-CF54C9580E57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1F9AD07-5934-4572-B789-639B2F566BD4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ABBD9F1-6B4A-44D1-8648-4E6132927D7C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B3623DF-5394-4EC7-BE5F-141120E2ED6D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FDE4706-DD50-4B04-86C3-16DB6FC11AC8}"/>
              </a:ext>
            </a:extLst>
          </p:cNvPr>
          <p:cNvGrpSpPr/>
          <p:nvPr/>
        </p:nvGrpSpPr>
        <p:grpSpPr>
          <a:xfrm>
            <a:off x="10051027" y="5869460"/>
            <a:ext cx="1578077" cy="825909"/>
            <a:chOff x="10051027" y="5869460"/>
            <a:chExt cx="1578077" cy="825909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9856BBA-DF47-4CB2-8681-F21AB17A2A5D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0AF999-D56F-4BE4-933B-BCBABECC05AE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4CDBB03-BAFC-4516-A5C9-5E591C17F0F0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D43761-5210-40A4-954F-C48693E5446C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B2C2E25-CABA-4249-8193-5C788EC937EB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E96A168B-C26D-4942-81EE-A8107FDC3AF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C74459EF-DC13-41BD-BD17-6142D0E1A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CDC67A0E-793D-4D3F-9BA6-389B20F36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6FE4DF9-D089-449A-9BAA-2C0E29005B1E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F77A48C-ADD5-4891-811D-D63DA363639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6B809297-5470-4E76-969D-7E895118A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382F4A8C-9D55-48E3-B4E2-F8438A741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C834C0B-A254-4081-9D2F-E24E54EE6575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8A2E0191-B552-49FD-92D7-8421CB9CFDC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4F43D9CC-CC0D-4E2B-B634-4E9B5D35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DF3B3EF8-8A69-4635-8D17-C61FF0A88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1FBB399-8C44-456B-AB54-184BEA82E189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2651E2E5-CD29-4A79-AF04-15383411B56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4C0A23F3-B17F-4A64-AA5B-FD69995E4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3460B944-ED87-4DE4-9C98-903691203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FCC29D1-C23C-4735-8E09-87009492487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5F59674-9799-4E0C-AFE3-9FF3FB6E342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EEA2405D-30F6-4DBA-A471-D57D1BFB3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7C5387DD-7444-4B2E-A8F9-89B10859F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506DBCD-CE45-49B2-9095-DE6E9BBD54C6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4431774F-C5C0-4A3B-B70F-CF9887DAB0D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86CB2C3A-F5FD-4EB1-A5CD-55FA94D4D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CE494C5A-8EA2-46B8-970F-97D5BF998C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F3E337F-6576-4B3D-85A1-D0133445FAB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05C29A2D-9A07-4A77-99F0-0159B5D4B02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5FB6B11-71F4-4125-82ED-DC12F017A2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5440034C-85B4-4547-9C3B-0763319DC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9B16040-C1D5-4593-B084-57D3C801008E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BF6BF32-F1E7-4435-B77C-0F829C5AAAF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5723FF1-56EB-4B82-8DF9-6308ED6413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DCA0F902-FAE0-4481-B1AA-38E4BC87D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13C0953-1274-4711-AAD6-581F6911BA48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7091B587-691B-441B-83B8-536DF10D001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8DBEED21-9096-40C9-B9AB-309A2055D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931A584D-956C-465F-94FA-9FFAC0E23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558A57D-72B6-46B7-A7B1-ED6CE60C5BFD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D2721576-0C68-4CEC-95FF-47C398F9745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3A4126FF-008F-42C8-9653-4CBA17C837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05FC8A50-4B2A-46AE-956A-5971BDB5C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BCC9F57-3495-4FD2-BB67-5021E8EA34FF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3D0B102B-E9A0-496D-8265-5B4CD542F66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F463527B-F6E9-4C0D-8D0D-C2D0DBEA6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15E5B824-9415-4256-846D-28BF851D4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9E30BA7-FE34-4F93-86BF-64CC9F031229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43B0EB58-86C6-4FD6-BE35-7E2469B966E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7B3473E6-327E-4160-B1C4-61DB67A51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B61EC77-5FC3-4C39-A0B7-955313E2E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490CE2B-3E9E-4343-9DBC-58B377401CDE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A3E595D1-679C-45DC-B692-A0888EEF9CA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1424CA74-8636-4B34-AD73-F911569FF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50F4E1F-6BA4-4427-880B-FF3B0F1A1D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5F19A93-B591-4508-9760-262C0FF7E721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A3922A7-EAC5-43A6-AD1A-6969D18E2F1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DBB2EA3-08A0-4465-920E-1D0EC2619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69802F32-45D5-4EB3-A056-31F763388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5DB2157-BF79-48FC-95EF-B5DFCA7981A8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9C261F2-FD2C-47BE-941A-E28BA7F2843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776A99A8-67CF-44F1-AD1C-3C736F7BD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6A922874-F2E0-4B13-A802-52B051FD4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A10EEAE-C04D-46A6-A158-8F241962F17D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F8AB142C-45FD-4831-8453-72C3A6F7502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897574CE-89F0-4135-8968-BB22ECD836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CF923B59-58A1-40AC-AEBB-36C87DEB2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37681D5-3138-4F18-88D5-4184397E793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821246E0-336A-479B-85AB-72AEB984EE5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0D98C1E5-7BB1-4937-A5B5-C198633C0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2AD227A8-34F3-4933-A954-C2557984FC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3D5AE6C-E580-46E2-9D3D-5F9C5AB902B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48CB70C-CD53-440D-9E95-B66F4DCB38A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6168DEA9-B520-4732-9C3C-6AE7B77E9E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6DEF907A-CE1D-45A6-88A4-363E0125E4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6" name="图片 85">
            <a:extLst>
              <a:ext uri="{FF2B5EF4-FFF2-40B4-BE49-F238E27FC236}">
                <a16:creationId xmlns:a16="http://schemas.microsoft.com/office/drawing/2014/main" id="{789A6162-A1C5-447B-8C30-68AA88201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909503" y="220070"/>
            <a:ext cx="6830214" cy="6151233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953F9536-5F63-4D00-8397-DB9694DE84FB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F53F142-AD67-497C-B21B-2778E136FC3F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D2F2812-50AA-49EE-BC9F-D09455ED6C4C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EF410CA1-2E4D-4C2E-A4F6-71DA6B40FB89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6555E730-0D8F-4F88-9CBD-E9704775C8A2}"/>
              </a:ext>
            </a:extLst>
          </p:cNvPr>
          <p:cNvSpPr txBox="1"/>
          <p:nvPr/>
        </p:nvSpPr>
        <p:spPr>
          <a:xfrm>
            <a:off x="1521721" y="1276350"/>
            <a:ext cx="5417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迭代与验收</a:t>
            </a:r>
            <a:r>
              <a:rPr lang="en-US" altLang="zh-CN" sz="3200" dirty="0">
                <a:latin typeface="+mn-ea"/>
              </a:rPr>
              <a:t>-</a:t>
            </a:r>
            <a:r>
              <a:rPr lang="zh-CN" altLang="en-US" sz="3200" dirty="0">
                <a:latin typeface="+mn-ea"/>
              </a:rPr>
              <a:t>基线</a:t>
            </a:r>
            <a:r>
              <a:rPr lang="en-US" altLang="zh-CN" sz="1200" dirty="0">
                <a:latin typeface="+mn-ea"/>
              </a:rPr>
              <a:t>10.1-10.17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2FCD7CE-58BF-474B-A0E0-EB0982956CC1}"/>
              </a:ext>
            </a:extLst>
          </p:cNvPr>
          <p:cNvSpPr txBox="1"/>
          <p:nvPr/>
        </p:nvSpPr>
        <p:spPr>
          <a:xfrm>
            <a:off x="6801937" y="2934734"/>
            <a:ext cx="3838946" cy="3383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用户信息管理</a:t>
            </a:r>
          </a:p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用户无需注册，直接在商品详情页面填写必要的个人信息即可完成购买操作。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提交购买后展示购买信息给卖家。</a:t>
            </a:r>
          </a:p>
          <a:p>
            <a:pPr indent="457200"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2.</a:t>
            </a:r>
            <a:r>
              <a:rPr lang="zh-CN" altLang="en-US" sz="1200" dirty="0">
                <a:latin typeface="+mn-ea"/>
              </a:rPr>
              <a:t>卖家后台管理</a:t>
            </a:r>
          </a:p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卖家通过后台发布商品。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卖家可以查看购买意向的用户信息，手动冻结或解冻商品。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卖家可以查看已售出的商品历史记录。</a:t>
            </a:r>
            <a:endParaRPr lang="en-US" altLang="zh-CN" sz="12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卖家可以查看提交了购买意向的用户信息，包括用户填写的姓名、电话、交易地址，意向购买商品。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卖家可通过后台修改自己的密码。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345156-DD89-BB5E-75F6-499B49DC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712" y="783005"/>
            <a:ext cx="3398115" cy="212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66E98FD2-A64A-44E9-BCD0-77E0C936D83C}"/>
              </a:ext>
            </a:extLst>
          </p:cNvPr>
          <p:cNvSpPr txBox="1"/>
          <p:nvPr/>
        </p:nvSpPr>
        <p:spPr>
          <a:xfrm>
            <a:off x="9585913" y="1371239"/>
            <a:ext cx="2192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+mn-ea"/>
              </a:rPr>
              <a:t>需求用例图</a:t>
            </a: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0216B7F3-366C-5DA5-ADDF-8D22A25E9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93" y="2240098"/>
            <a:ext cx="4331029" cy="3785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8024737C-8C6A-3FA0-F765-349EB4051938}"/>
              </a:ext>
            </a:extLst>
          </p:cNvPr>
          <p:cNvSpPr txBox="1"/>
          <p:nvPr/>
        </p:nvSpPr>
        <p:spPr>
          <a:xfrm>
            <a:off x="2018558" y="1857668"/>
            <a:ext cx="2255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+mn-ea"/>
              </a:rPr>
              <a:t>成果物表格与验收提交</a:t>
            </a:r>
          </a:p>
        </p:txBody>
      </p:sp>
      <p:pic>
        <p:nvPicPr>
          <p:cNvPr id="99" name="图片 98" descr="文本&#10;&#10;中度可信度描述已自动生成">
            <a:extLst>
              <a:ext uri="{FF2B5EF4-FFF2-40B4-BE49-F238E27FC236}">
                <a16:creationId xmlns:a16="http://schemas.microsoft.com/office/drawing/2014/main" id="{AD85DEA6-606E-2B88-AA82-6EEA6B524C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85" y="4343188"/>
            <a:ext cx="2345656" cy="194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133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1" grpId="0"/>
      <p:bldP spid="95" grpId="0"/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10051027" y="5877033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8215180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97523A4-3A25-42DB-88CB-B69667FEFE7D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EF34A07E-C197-40CC-A352-CE8C43406A65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EB842B9-CD7B-4FD2-8BB1-2195E7157208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E3129863-7916-4D77-9922-199E7FB4B466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C15C3161-894A-4E17-AC2F-5900476CB567}"/>
              </a:ext>
            </a:extLst>
          </p:cNvPr>
          <p:cNvSpPr txBox="1"/>
          <p:nvPr/>
        </p:nvSpPr>
        <p:spPr>
          <a:xfrm>
            <a:off x="1521721" y="1276350"/>
            <a:ext cx="3324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迭代与验收</a:t>
            </a:r>
            <a:r>
              <a:rPr lang="en-US" altLang="zh-CN" sz="3200" dirty="0">
                <a:latin typeface="+mn-ea"/>
              </a:rPr>
              <a:t>-A</a:t>
            </a:r>
            <a:r>
              <a:rPr lang="zh-CN" altLang="en-US" sz="3200" dirty="0">
                <a:latin typeface="+mn-ea"/>
              </a:rPr>
              <a:t>版</a:t>
            </a:r>
          </a:p>
        </p:txBody>
      </p:sp>
      <p:graphicFrame>
        <p:nvGraphicFramePr>
          <p:cNvPr id="105" name="图表 104">
            <a:extLst>
              <a:ext uri="{FF2B5EF4-FFF2-40B4-BE49-F238E27FC236}">
                <a16:creationId xmlns:a16="http://schemas.microsoft.com/office/drawing/2014/main" id="{74D4FDE5-F59E-4F00-AE84-BAE981747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766095"/>
              </p:ext>
            </p:extLst>
          </p:nvPr>
        </p:nvGraphicFramePr>
        <p:xfrm>
          <a:off x="3580009" y="2366906"/>
          <a:ext cx="4518993" cy="3001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C566D5A2-B1FC-4C3D-B188-B7337F388E03}"/>
              </a:ext>
            </a:extLst>
          </p:cNvPr>
          <p:cNvCxnSpPr>
            <a:cxnSpLocks/>
          </p:cNvCxnSpPr>
          <p:nvPr/>
        </p:nvCxnSpPr>
        <p:spPr>
          <a:xfrm rot="10800000">
            <a:off x="3463235" y="2335895"/>
            <a:ext cx="1888860" cy="508530"/>
          </a:xfrm>
          <a:prstGeom prst="bentConnector3">
            <a:avLst>
              <a:gd name="adj1" fmla="val 100"/>
            </a:avLst>
          </a:prstGeom>
          <a:ln w="25400">
            <a:solidFill>
              <a:srgbClr val="3C4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7C80814-2E65-4A5F-B895-E7EFE5B200A3}"/>
              </a:ext>
            </a:extLst>
          </p:cNvPr>
          <p:cNvSpPr txBox="1"/>
          <p:nvPr/>
        </p:nvSpPr>
        <p:spPr>
          <a:xfrm>
            <a:off x="1617187" y="2095946"/>
            <a:ext cx="188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+mn-ea"/>
              </a:rPr>
              <a:t>第四次迭代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7E2149AD-315B-4D9B-9938-A8130F821C5C}"/>
              </a:ext>
            </a:extLst>
          </p:cNvPr>
          <p:cNvSpPr txBox="1"/>
          <p:nvPr/>
        </p:nvSpPr>
        <p:spPr>
          <a:xfrm>
            <a:off x="681312" y="2622708"/>
            <a:ext cx="356266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11.29-12.12</a:t>
            </a:r>
            <a:r>
              <a:rPr lang="zh-CN" altLang="en-US" sz="1200" dirty="0">
                <a:latin typeface="+mn-ea"/>
              </a:rPr>
              <a:t>，商品描述富文本未完成，商家选择购买人未完成</a:t>
            </a:r>
          </a:p>
        </p:txBody>
      </p: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EC479B7D-2B82-4068-AC6F-1A05E9C9E1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43973" y="4653722"/>
            <a:ext cx="814590" cy="580680"/>
          </a:xfrm>
          <a:prstGeom prst="bentConnector3">
            <a:avLst>
              <a:gd name="adj1" fmla="val -1449"/>
            </a:avLst>
          </a:prstGeom>
          <a:ln w="25400">
            <a:solidFill>
              <a:srgbClr val="3C4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9607DCF-1E0C-4CC3-A976-4BA8B080D896}"/>
              </a:ext>
            </a:extLst>
          </p:cNvPr>
          <p:cNvSpPr txBox="1"/>
          <p:nvPr/>
        </p:nvSpPr>
        <p:spPr>
          <a:xfrm>
            <a:off x="1886808" y="4482397"/>
            <a:ext cx="190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+mn-ea"/>
              </a:rPr>
              <a:t>第三次迭代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B1E89513-17AF-4E91-BC19-01487F8AE02F}"/>
              </a:ext>
            </a:extLst>
          </p:cNvPr>
          <p:cNvSpPr txBox="1"/>
          <p:nvPr/>
        </p:nvSpPr>
        <p:spPr>
          <a:xfrm>
            <a:off x="662973" y="5015103"/>
            <a:ext cx="356266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11.14-11.28</a:t>
            </a:r>
            <a:r>
              <a:rPr lang="zh-CN" altLang="en-US" sz="1200" dirty="0">
                <a:latin typeface="+mn-ea"/>
              </a:rPr>
              <a:t>，在第二次的基础上，主要进行商家后台与商品详情页的开发</a:t>
            </a: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DEF186C1-FADD-4F2F-B964-62B40B5CE42A}"/>
              </a:ext>
            </a:extLst>
          </p:cNvPr>
          <p:cNvCxnSpPr>
            <a:cxnSpLocks/>
          </p:cNvCxnSpPr>
          <p:nvPr/>
        </p:nvCxnSpPr>
        <p:spPr>
          <a:xfrm flipV="1">
            <a:off x="6473900" y="2263514"/>
            <a:ext cx="2181521" cy="1089704"/>
          </a:xfrm>
          <a:prstGeom prst="bentConnector3">
            <a:avLst>
              <a:gd name="adj1" fmla="val 225"/>
            </a:avLst>
          </a:prstGeom>
          <a:ln w="25400">
            <a:solidFill>
              <a:srgbClr val="FFC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3EAF7A45-F6C8-410A-B6B0-8A735D5841AD}"/>
              </a:ext>
            </a:extLst>
          </p:cNvPr>
          <p:cNvSpPr txBox="1"/>
          <p:nvPr/>
        </p:nvSpPr>
        <p:spPr>
          <a:xfrm>
            <a:off x="9087005" y="2060436"/>
            <a:ext cx="1979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+mn-ea"/>
              </a:rPr>
              <a:t>第一次迭代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0233262-F4A6-442D-AF74-6AAA100322B6}"/>
              </a:ext>
            </a:extLst>
          </p:cNvPr>
          <p:cNvSpPr txBox="1"/>
          <p:nvPr/>
        </p:nvSpPr>
        <p:spPr>
          <a:xfrm>
            <a:off x="8177054" y="2597954"/>
            <a:ext cx="356266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10.17-10.30</a:t>
            </a:r>
            <a:r>
              <a:rPr lang="zh-CN" altLang="en-US" sz="1200" dirty="0">
                <a:latin typeface="+mn-ea"/>
              </a:rPr>
              <a:t>，需求分析，更换框架至基线进度，根据</a:t>
            </a:r>
            <a:r>
              <a:rPr lang="en-US" altLang="zh-CN" sz="1200" dirty="0">
                <a:latin typeface="+mn-ea"/>
              </a:rPr>
              <a:t>A</a:t>
            </a:r>
            <a:r>
              <a:rPr lang="zh-CN" altLang="en-US" sz="1200" dirty="0">
                <a:latin typeface="+mn-ea"/>
              </a:rPr>
              <a:t>升级包适当添加功能块</a:t>
            </a:r>
          </a:p>
        </p:txBody>
      </p: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05ED85BB-A690-4BA1-BEB5-C8D05626D21C}"/>
              </a:ext>
            </a:extLst>
          </p:cNvPr>
          <p:cNvCxnSpPr/>
          <p:nvPr/>
        </p:nvCxnSpPr>
        <p:spPr>
          <a:xfrm>
            <a:off x="6310124" y="4830972"/>
            <a:ext cx="1337246" cy="714422"/>
          </a:xfrm>
          <a:prstGeom prst="bentConnector3">
            <a:avLst>
              <a:gd name="adj1" fmla="val 140"/>
            </a:avLst>
          </a:prstGeom>
          <a:ln w="25400">
            <a:solidFill>
              <a:srgbClr val="FFC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FCF293C8-AE06-4678-9148-EAC56AC56B36}"/>
              </a:ext>
            </a:extLst>
          </p:cNvPr>
          <p:cNvSpPr txBox="1"/>
          <p:nvPr/>
        </p:nvSpPr>
        <p:spPr>
          <a:xfrm>
            <a:off x="9142823" y="4448927"/>
            <a:ext cx="185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+mn-ea"/>
              </a:rPr>
              <a:t>第二次迭代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62519AEC-4222-485C-B223-9E06E2664210}"/>
              </a:ext>
            </a:extLst>
          </p:cNvPr>
          <p:cNvSpPr txBox="1"/>
          <p:nvPr/>
        </p:nvSpPr>
        <p:spPr>
          <a:xfrm>
            <a:off x="7957516" y="4975689"/>
            <a:ext cx="3562662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10.31-11.14</a:t>
            </a:r>
            <a:r>
              <a:rPr lang="zh-CN" altLang="en-US" sz="1200" dirty="0">
                <a:latin typeface="+mn-ea"/>
              </a:rPr>
              <a:t>，完成商品发布（多张图片），自动下架，商品搜索与筛选；登陆注册，查看客户信息</a:t>
            </a:r>
          </a:p>
        </p:txBody>
      </p: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896B62A8-6367-8430-4AAF-A3CF9CF8CF34}"/>
              </a:ext>
            </a:extLst>
          </p:cNvPr>
          <p:cNvCxnSpPr>
            <a:cxnSpLocks/>
          </p:cNvCxnSpPr>
          <p:nvPr/>
        </p:nvCxnSpPr>
        <p:spPr>
          <a:xfrm flipV="1">
            <a:off x="5593498" y="1515584"/>
            <a:ext cx="2181521" cy="1089704"/>
          </a:xfrm>
          <a:prstGeom prst="bentConnector3">
            <a:avLst>
              <a:gd name="adj1" fmla="val 225"/>
            </a:avLst>
          </a:prstGeom>
          <a:ln w="25400">
            <a:solidFill>
              <a:srgbClr val="FFC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E839AA8F-080A-5581-32B3-34574F7F0C1D}"/>
              </a:ext>
            </a:extLst>
          </p:cNvPr>
          <p:cNvSpPr txBox="1"/>
          <p:nvPr/>
        </p:nvSpPr>
        <p:spPr>
          <a:xfrm>
            <a:off x="7941242" y="1226017"/>
            <a:ext cx="312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+mn-ea"/>
              </a:rPr>
              <a:t>第五次迭代</a:t>
            </a:r>
            <a:r>
              <a:rPr lang="zh-CN" altLang="en-US" sz="1200" dirty="0">
                <a:latin typeface="+mn-ea"/>
              </a:rPr>
              <a:t>富文本收尾与验收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4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:c="http://schemas.openxmlformats.org/drawingml/2006/chart" xmlns:a16="http://schemas.microsoft.com/office/drawing/2014/main"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Graphic spid="105" grpId="0">
        <p:bldAsOne/>
      </p:bldGraphic>
      <p:bldP spid="112" grpId="0"/>
      <p:bldP spid="113" grpId="0"/>
      <p:bldP spid="119" grpId="0"/>
      <p:bldP spid="120" grpId="0"/>
      <p:bldP spid="128" grpId="0"/>
      <p:bldP spid="129" grpId="0"/>
      <p:bldP spid="133" grpId="0"/>
      <p:bldP spid="134" grpId="0"/>
      <p:bldP spid="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C6C05-2644-2DA5-577F-48981FA7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5B7108-8AB4-A472-4DCA-FEE1D2C902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23C2099-4F95-C5B9-0AAD-E79022587318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8C9005C-70E7-0E6A-610F-3CC1759B4F67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27BFF2F-BDFD-F172-6A1B-0496B61300C1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333DC614-717B-6BBA-8FF9-3D5BCB6DF9C6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83F9F8D-6C2D-D37F-9B08-4FA69265D894}"/>
              </a:ext>
            </a:extLst>
          </p:cNvPr>
          <p:cNvGrpSpPr/>
          <p:nvPr/>
        </p:nvGrpSpPr>
        <p:grpSpPr>
          <a:xfrm>
            <a:off x="10051027" y="5869460"/>
            <a:ext cx="1578077" cy="825909"/>
            <a:chOff x="10051027" y="5869460"/>
            <a:chExt cx="1578077" cy="825909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F26962E-ABDD-F1F5-BDB6-298A9158C5E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47A686E-EA83-46D3-7179-F685C28755CF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4DB5CB-D410-34B3-9718-5788867E2593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8A8B4B3-7CC7-DDB3-A934-4EDC094D637A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9FF1F57-5B3F-7D62-A420-B799D991908B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0256F55F-8815-60D1-5D30-3CB2335C03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047E8D93-B859-A0A2-8DBB-E50116E29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FF008E50-D63D-C945-4347-D4CBC90F8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08DC56B-E52A-9982-FA7A-45FD330F125E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08F8EF51-5721-85B8-97AA-DE4F15E2D61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766F2EF3-4A92-0AF0-17C1-935175036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65A6053-E2F0-33AE-2520-B09BD2896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0657FBE-5CC5-ACC5-561D-350637218F26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8F9F480C-F5DB-6BD8-05AA-C9DA6E80F98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C785DEC6-9B6A-2FC1-1462-CFFEF7856C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D7C48E5-3B11-BE4C-0EDB-6F6DA7AD7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15D45B6-2565-5C9E-927A-3CB699CC60CF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08AC7DDC-9052-D4AC-E0FE-7E8F374BF1B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87D6CB1B-25A9-1234-1889-3B63B7451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30224463-B0FA-EFE5-44ED-BB8016559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041F42C-1C03-D601-0520-A4D6561E5868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BC931E5-3E32-D6DD-2D0F-F8D8EFF2132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3123703F-2F71-FF6B-1B58-61A0ACF31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4B62B9AE-DB4B-781D-A220-32B44448C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BDB2B3E-907B-BB9C-08DE-9553C7CEFF27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93D5D66D-568B-3ABC-DF54-20198BD2A06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FF753E1B-20A0-A8F5-C679-2D5C5735B4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70B8A110-66B1-944A-7A51-392BBB150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9A5D0CE-6952-B2C2-6F47-31F523FA0EF3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1D0715D-6915-33B9-A824-B0FD8B86AF2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F726FAE4-4616-FF42-C9C0-EE4ED6B17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DD2B2DB3-1988-13DE-599D-603EFAB73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541A3F1-8D89-6BAE-2F40-02ABFCB34D3D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A05DB2DF-4B66-BF94-2B71-281252131EF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93B24EC5-7008-56D5-3C9F-B7C1FA41E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C14F22F3-A1B7-43BD-CEF2-564EDC613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9138B43-C05A-B7F4-67BC-30AAF193C30D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5FE1391-3C8A-7334-1100-87BD41AD016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612BE8AB-35E4-E98A-0596-9EE74900E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298A322-27D8-6518-4ACA-0F51BAB2F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97034EE-91AD-F8A3-6937-289DE1E9EF7D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B65737BE-D70C-FC51-2712-1B190A2AFC1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8A9961C2-424B-D929-3FB9-7598B62A98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9C8D5F39-D93E-A1D5-ADF0-E94C630C4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1FCF345-D673-40E8-E538-618311F0A6BE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60D96A3D-D995-E7E0-20AC-2716FD7E16A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65B789D-86C7-92C9-4554-804E5F399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B238F36E-1386-902C-63DE-649207A75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700F134-F32D-5D3F-0A65-AF4DBD9FEB7C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E0B72A1-83FD-5D26-E6CB-E03242BDA1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376BEFD1-5C49-8257-7B1D-8DFD3C64D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4CF4DB2-D130-524A-680C-9DF64C9673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B33502F-A87F-42F3-1056-A45563DAEC96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8D4ACFAC-204F-9D0C-B2A9-CFBA15D27B3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B59A5692-B20E-0758-8D44-EBBD69B38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27137787-D102-A481-A7B4-E4BE71474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BF3951F-B760-9F32-F90D-B4B26BBEA267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985AD064-6CA3-5180-4032-84CABCB03A4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F22B52EB-1257-02D0-88E7-46CBE6D96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B2AB7BFC-061F-B80D-3FB9-CBA5C7C28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210E8CF-8317-3847-9561-A9D1199B4C68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94EE9214-FF4B-5283-0701-FE04F6DC8A4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B49E606B-8CD4-19CF-D48A-DBE8D26C9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6CD9CBB0-4A1A-8D1C-0D4C-20A91AA71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E60157F-226A-E1DD-34ED-A2689C96937F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0A8E563-5E8F-08D0-DA67-B2207074D88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55D56351-7E89-1A77-59C5-E74952F43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AF1DB00-0961-A50A-79F4-17DD713D3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5A87235-912A-D5EA-0DC4-64118EC39F57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EACDEA1-AF74-83D0-670C-DE5293F55F1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5B4D7363-8C5D-E77D-9801-75542C503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B3B1C27E-E613-EAC2-E322-95D7CE54A4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C78E32A-38FE-2D06-5796-6D06568F3918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786F7122-6049-8CCA-2433-69277E7DA9A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D73C66F5-3696-D6BB-9448-ABB8E9605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E0C66612-2967-D575-D34F-17570C5EA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6" name="图片 85">
            <a:extLst>
              <a:ext uri="{FF2B5EF4-FFF2-40B4-BE49-F238E27FC236}">
                <a16:creationId xmlns:a16="http://schemas.microsoft.com/office/drawing/2014/main" id="{31380538-F05D-2C80-3DB3-A8562C09A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909503" y="220070"/>
            <a:ext cx="6830214" cy="6151233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DED093AB-6F87-64E6-1BA8-A29584DE0A0D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D71A280-82AA-7403-A860-007335D0CDCF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36DEB95-6C09-5170-B7C4-223A943FDB38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CC0C242-6348-398F-7375-9A0C2E4F73FF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4B6B0FEC-CE8C-6BAC-8287-81F0B13D49CC}"/>
              </a:ext>
            </a:extLst>
          </p:cNvPr>
          <p:cNvSpPr txBox="1"/>
          <p:nvPr/>
        </p:nvSpPr>
        <p:spPr>
          <a:xfrm>
            <a:off x="1521721" y="1276350"/>
            <a:ext cx="3293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迭代与验收</a:t>
            </a:r>
            <a:r>
              <a:rPr lang="en-US" altLang="zh-CN" sz="3200" dirty="0">
                <a:latin typeface="+mn-ea"/>
              </a:rPr>
              <a:t>-A</a:t>
            </a:r>
            <a:r>
              <a:rPr lang="zh-CN" altLang="en-US" sz="3200" dirty="0">
                <a:latin typeface="+mn-ea"/>
              </a:rPr>
              <a:t>版</a:t>
            </a:r>
          </a:p>
        </p:txBody>
      </p:sp>
      <p:pic>
        <p:nvPicPr>
          <p:cNvPr id="98" name="图片 97" descr="图形用户界面, 文本, 应用程序&#10;&#10;描述已自动生成">
            <a:extLst>
              <a:ext uri="{FF2B5EF4-FFF2-40B4-BE49-F238E27FC236}">
                <a16:creationId xmlns:a16="http://schemas.microsoft.com/office/drawing/2014/main" id="{B38C5C8C-C48E-733E-8EE7-E9FFFE7AC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425" y="4142607"/>
            <a:ext cx="2615108" cy="2138066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B523A63C-67E4-B12F-AEB9-E46832BD91F3}"/>
              </a:ext>
            </a:extLst>
          </p:cNvPr>
          <p:cNvSpPr txBox="1"/>
          <p:nvPr/>
        </p:nvSpPr>
        <p:spPr>
          <a:xfrm>
            <a:off x="9787155" y="3221374"/>
            <a:ext cx="2255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+mn-ea"/>
              </a:rPr>
              <a:t>验收提交</a:t>
            </a:r>
          </a:p>
        </p:txBody>
      </p:sp>
      <p:pic>
        <p:nvPicPr>
          <p:cNvPr id="102" name="图片 101" descr="文本&#10;&#10;描述已自动生成">
            <a:extLst>
              <a:ext uri="{FF2B5EF4-FFF2-40B4-BE49-F238E27FC236}">
                <a16:creationId xmlns:a16="http://schemas.microsoft.com/office/drawing/2014/main" id="{272B139E-0737-3C93-F10A-9EF8DBCB4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456" y="3586414"/>
            <a:ext cx="2382276" cy="613259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97B5B2A3-96CE-6FED-1228-A9F8E9B08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75" y="2219041"/>
            <a:ext cx="6212037" cy="4101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C64811FA-C198-53D5-1821-1811512F7174}"/>
              </a:ext>
            </a:extLst>
          </p:cNvPr>
          <p:cNvSpPr txBox="1"/>
          <p:nvPr/>
        </p:nvSpPr>
        <p:spPr>
          <a:xfrm>
            <a:off x="4502078" y="1840975"/>
            <a:ext cx="2255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+mn-ea"/>
              </a:rPr>
              <a:t>成果物表格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7D7225-B01B-5B70-423D-E7A50914D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53" y="647570"/>
            <a:ext cx="3644735" cy="172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5CA0045-6BDC-7CB1-9066-CE3D9EAC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574" y="2317691"/>
            <a:ext cx="3598213" cy="18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A77DF376-92E1-29F5-A661-262EC7C21668}"/>
              </a:ext>
            </a:extLst>
          </p:cNvPr>
          <p:cNvSpPr txBox="1"/>
          <p:nvPr/>
        </p:nvSpPr>
        <p:spPr>
          <a:xfrm>
            <a:off x="9254009" y="2092329"/>
            <a:ext cx="2192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+mn-ea"/>
              </a:rPr>
              <a:t>需求用例图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 xmlns:a16="http://schemas.microsoft.com/office/drawing/2014/main" xmlns:a14="http://schemas.microsoft.com/office/drawing/2010/main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9" grpId="0"/>
      <p:bldP spid="84" grpId="0"/>
      <p:bldP spid="9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工作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87.4577165354331,&quot;left&quot;:83.42433070866142,&quot;top&quot;:100.5,&quot;width&quot;:778.568267716535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87.4577165354331,&quot;left&quot;:83.42433070866142,&quot;top&quot;:100.5,&quot;width&quot;:778.568267716535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87.4577165354331,&quot;left&quot;:83.42433070866142,&quot;top&quot;:100.5,&quot;width&quot;:778.568267716535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87.4577165354331,&quot;left&quot;:83.42433070866142,&quot;top&quot;:100.5,&quot;width&quot;:778.568267716535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87.4577165354331,&quot;left&quot;:83.42433070866142,&quot;top&quot;:100.5,&quot;width&quot;:778.568267716535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|1.3|0.8|2.8|1|0.7|0.8|0.8|0.8|0.8|0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87.4577165354331,&quot;left&quot;:83.42433070866142,&quot;top&quot;:100.5,&quot;width&quot;:778.568267716535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87.4577165354331,&quot;left&quot;:83.42433070866142,&quot;top&quot;:100.5,&quot;width&quot;:778.568267716535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87.4577165354331,&quot;left&quot;:83.42433070866142,&quot;top&quot;:100.5,&quot;width&quot;:778.568267716535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4|0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256423485882,&quot;left&quot;:279.8027952755905,&quot;top&quot;:80.78716535433068,&quot;width&quot;:602.281535433071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256423485882,&quot;left&quot;:279.8027952755905,&quot;top&quot;:80.78716535433068,&quot;width&quot;:602.281535433071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3|0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256423485882,&quot;left&quot;:279.8027952755905,&quot;top&quot;:80.78716535433068,&quot;width&quot;:602.2815354330717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256423485882,&quot;left&quot;:279.8027952755905,&quot;top&quot;:80.78716535433068,&quot;width&quot;:602.2815354330717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256423485882,&quot;left&quot;:279.8027952755905,&quot;top&quot;:80.78716535433068,&quot;width&quot;:602.281535433071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256423485882,&quot;left&quot;:279.8027952755905,&quot;top&quot;:80.78716535433068,&quot;width&quot;:602.2815354330717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256423485882,&quot;left&quot;:279.8027952755905,&quot;top&quot;:80.78716535433068,&quot;width&quot;:602.2815354330717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256423485882,&quot;left&quot;:279.8027952755905,&quot;top&quot;:80.78716535433068,&quot;width&quot;:602.2815354330717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256423485882,&quot;left&quot;:279.8027952755905,&quot;top&quot;:80.78716535433068,&quot;width&quot;:602.2815354330717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7989763779527,&quot;left&quot;:438.7027952755905,&quot;top&quot;:92.53716535433071,&quot;width&quot;:432.3815354330710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7989763779527,&quot;left&quot;:438.7027952755905,&quot;top&quot;:92.53716535433071,&quot;width&quot;:432.3815354330710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7989763779527,&quot;left&quot;:438.7027952755905,&quot;top&quot;:92.53716535433071,&quot;width&quot;:432.3815354330710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2|0.2|0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|0.4|0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|0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64*275"/>
  <p:tag name="TABLE_ENDDRAG_RECT" val="83*204*364*27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59*142"/>
  <p:tag name="TABLE_ENDDRAG_RECT" val="132*228*359*14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22551181102364,&quot;left&quot;:130.02661417322832,&quot;top&quot;:158.41299212598423,&quot;width&quot;:715.198188976378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22551181102364,&quot;left&quot;:130.02661417322832,&quot;top&quot;:158.41299212598423,&quot;width&quot;:715.198188976378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22551181102364,&quot;left&quot;:130.02661417322832,&quot;top&quot;:158.41299212598423,&quot;width&quot;:715.198188976378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22551181102364,&quot;left&quot;:130.02661417322832,&quot;top&quot;:158.41299212598423,&quot;width&quot;:715.198188976378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2|0.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22551181102364,&quot;left&quot;:130.02661417322832,&quot;top&quot;:158.41299212598423,&quot;width&quot;:715.198188976378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22551181102364,&quot;left&quot;:130.02661417322832,&quot;top&quot;:158.41299212598423,&quot;width&quot;:715.198188976378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2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3|0.2|0.3|0.2|0.2|0.2|0.2|0.2|0.2|0.4|0.2|0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|0.3|0.2|0.2|0.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|0.4|0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6|0.6|2|0.5|0.5|0.7|0.8|0.7|0.4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|0.4|0.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3738</Words>
  <Application>Microsoft Office PowerPoint</Application>
  <PresentationFormat>宽屏</PresentationFormat>
  <Paragraphs>541</Paragraphs>
  <Slides>45</Slides>
  <Notes>45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Arial</vt:lpstr>
      <vt:lpstr>Calibri</vt:lpstr>
      <vt:lpstr>等线</vt:lpstr>
      <vt:lpstr>微软雅黑</vt:lpstr>
      <vt:lpstr>仓耳今楷05-6763 W05</vt:lpstr>
      <vt:lpstr>华文中宋</vt:lpstr>
      <vt:lpstr>仓耳青禾体-谷力 W05</vt:lpstr>
      <vt:lpstr>宋体</vt:lpstr>
      <vt:lpstr>Office 主题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</dc:title>
  <dc:creator>lenovo</dc:creator>
  <cp:lastModifiedBy>我 柳</cp:lastModifiedBy>
  <cp:revision>157</cp:revision>
  <dcterms:created xsi:type="dcterms:W3CDTF">2019-05-21T13:37:13Z</dcterms:created>
  <dcterms:modified xsi:type="dcterms:W3CDTF">2025-01-02T01:51:26Z</dcterms:modified>
</cp:coreProperties>
</file>